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16/09/2026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16/09/2026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7" Type="http://schemas.openxmlformats.org/officeDocument/2006/relationships/image" Target="../media/image27.png"/><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2</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2</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 </a:t>
            </a:r>
            <a:r>
              <a:rPr lang="en-GB" sz="2400" dirty="0">
                <a:latin typeface="Calibri" panose="020F0502020204030204" pitchFamily="34" charset="0"/>
                <a:cs typeface="Calibri" panose="020F0502020204030204" pitchFamily="34" charset="0"/>
              </a:rPr>
              <a:t>Mrs Easter</a:t>
            </a:r>
          </a:p>
          <a:p>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 </a:t>
            </a:r>
            <a:r>
              <a:rPr lang="en-GB" sz="2400" dirty="0">
                <a:latin typeface="Calibri" panose="020F0502020204030204" pitchFamily="34" charset="0"/>
                <a:cs typeface="Calibri" panose="020F0502020204030204" pitchFamily="34" charset="0"/>
              </a:rPr>
              <a:t>Miss Miah &amp; Ms Begum</a:t>
            </a:r>
          </a:p>
          <a:p>
            <a:pPr marL="0" indent="0">
              <a:buNone/>
            </a:pPr>
            <a:r>
              <a:rPr lang="en-GB" sz="2400" dirty="0">
                <a:latin typeface="Calibri" panose="020F0502020204030204" pitchFamily="34" charset="0"/>
                <a:cs typeface="Calibri" panose="020F0502020204030204" pitchFamily="34" charset="0"/>
              </a:rPr>
              <a:t>* Mr Albert (Music)</a:t>
            </a:r>
          </a:p>
          <a:p>
            <a:pPr marL="0" indent="0">
              <a:buNone/>
            </a:pPr>
            <a:r>
              <a:rPr lang="en-GB" sz="2400" dirty="0">
                <a:latin typeface="Calibri" panose="020F0502020204030204" pitchFamily="34" charset="0"/>
                <a:cs typeface="Calibri" panose="020F0502020204030204" pitchFamily="34" charset="0"/>
              </a:rPr>
              <a:t>* Mr Nichols (PE coach)</a:t>
            </a:r>
          </a:p>
          <a:p>
            <a:pPr marL="0" indent="0">
              <a:buNone/>
            </a:pPr>
            <a:r>
              <a:rPr lang="en-GB" sz="2400" dirty="0">
                <a:latin typeface="Calibri" panose="020F0502020204030204" pitchFamily="34" charset="0"/>
                <a:cs typeface="Calibri" panose="020F0502020204030204" pitchFamily="34" charset="0"/>
              </a:rPr>
              <a:t>* Ms </a:t>
            </a:r>
            <a:r>
              <a:rPr lang="en-GB" sz="2400" dirty="0" err="1">
                <a:latin typeface="Calibri" panose="020F0502020204030204" pitchFamily="34" charset="0"/>
                <a:cs typeface="Calibri" panose="020F0502020204030204" pitchFamily="34" charset="0"/>
              </a:rPr>
              <a:t>Towli</a:t>
            </a:r>
            <a:r>
              <a:rPr lang="en-GB" sz="2400" dirty="0">
                <a:latin typeface="Calibri" panose="020F0502020204030204" pitchFamily="34" charset="0"/>
                <a:cs typeface="Calibri" panose="020F0502020204030204" pitchFamily="34" charset="0"/>
              </a:rPr>
              <a:t> (Dance)</a:t>
            </a:r>
          </a:p>
          <a:p>
            <a:pPr marL="0" indent="0">
              <a:buNone/>
            </a:pP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Señor</a:t>
            </a:r>
            <a:r>
              <a:rPr lang="en-GB" sz="2400" dirty="0">
                <a:latin typeface="Calibri" panose="020F0502020204030204" pitchFamily="34" charset="0"/>
                <a:cs typeface="Calibri" panose="020F0502020204030204" pitchFamily="34" charset="0"/>
              </a:rPr>
              <a:t> Jones (Spanish)</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Padda</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endParaRPr lang="en-GB" dirty="0"/>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pic>
        <p:nvPicPr>
          <p:cNvPr id="4" name="Picture 2" descr="Healthy Lunch Ideas: Bistro Box Cookbook - Stephanie Kay Nutrition">
            <a:extLst>
              <a:ext uri="{FF2B5EF4-FFF2-40B4-BE49-F238E27FC236}">
                <a16:creationId xmlns:a16="http://schemas.microsoft.com/office/drawing/2014/main" id="{481FF35A-5052-4207-A78B-AFA4D487471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72180" y="443089"/>
            <a:ext cx="3038558" cy="40501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ree Cliparts No Nuts, Download Free Cliparts No Nuts png images, Free ...">
            <a:extLst>
              <a:ext uri="{FF2B5EF4-FFF2-40B4-BE49-F238E27FC236}">
                <a16:creationId xmlns:a16="http://schemas.microsoft.com/office/drawing/2014/main" id="{D0F59262-48B6-4CAD-AF97-D26456478E7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5210" y="3287279"/>
            <a:ext cx="1636711" cy="1776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3" y="1745673"/>
            <a:ext cx="6706736" cy="4497186"/>
          </a:xfrm>
        </p:spPr>
        <p:txBody>
          <a:bodyPr>
            <a:normAutofit fontScale="92500"/>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pic>
        <p:nvPicPr>
          <p:cNvPr id="4" name="Picture 2" descr="Parent And Child Reading">
            <a:extLst>
              <a:ext uri="{FF2B5EF4-FFF2-40B4-BE49-F238E27FC236}">
                <a16:creationId xmlns:a16="http://schemas.microsoft.com/office/drawing/2014/main" id="{3B5362B2-7A17-433E-BA2D-3339E5168C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14059" y="532316"/>
            <a:ext cx="1620681" cy="16206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Research shows the importance of parents reading with children – even ...">
            <a:extLst>
              <a:ext uri="{FF2B5EF4-FFF2-40B4-BE49-F238E27FC236}">
                <a16:creationId xmlns:a16="http://schemas.microsoft.com/office/drawing/2014/main" id="{80A1136F-D5C4-4EFC-9BCC-CF0B8A36567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9415" y="615141"/>
            <a:ext cx="2308028" cy="15378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Why You Should be Reading Books Every Day, According to Science | Inc.com">
            <a:extLst>
              <a:ext uri="{FF2B5EF4-FFF2-40B4-BE49-F238E27FC236}">
                <a16:creationId xmlns:a16="http://schemas.microsoft.com/office/drawing/2014/main" id="{1431E8FB-C544-4F9C-8771-D8AE110CFE8D}"/>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35801"/>
          <a:stretch/>
        </p:blipFill>
        <p:spPr bwMode="auto">
          <a:xfrm>
            <a:off x="9105739" y="615140"/>
            <a:ext cx="1755179" cy="153785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Free Reading Record For School Or Nursery - Gompels | Care &amp; Education ...">
            <a:extLst>
              <a:ext uri="{FF2B5EF4-FFF2-40B4-BE49-F238E27FC236}">
                <a16:creationId xmlns:a16="http://schemas.microsoft.com/office/drawing/2014/main" id="{6FEB184A-1F8A-42E7-B100-D909186CAED4}"/>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5167" b="8356"/>
          <a:stretch/>
        </p:blipFill>
        <p:spPr bwMode="auto">
          <a:xfrm>
            <a:off x="7749645" y="2281087"/>
            <a:ext cx="2998566" cy="4098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a:t>
            </a:r>
            <a:r>
              <a:rPr lang="en-GB" sz="2000">
                <a:latin typeface="Calibri" panose="020F0502020204030204" pitchFamily="34" charset="0"/>
                <a:cs typeface="Calibri" panose="020F0502020204030204" pitchFamily="34" charset="0"/>
              </a:rPr>
              <a:t>is </a:t>
            </a:r>
            <a:r>
              <a:rPr lang="en-GB" sz="2000" b="1">
                <a:latin typeface="Calibri" panose="020F0502020204030204" pitchFamily="34" charset="0"/>
                <a:cs typeface="Calibri" panose="020F0502020204030204" pitchFamily="34" charset="0"/>
              </a:rPr>
              <a:t>Notable Victorians</a:t>
            </a:r>
            <a:endParaRPr lang="en-GB" sz="2000">
              <a:solidFill>
                <a:srgbClr val="FF0000"/>
              </a:solidFill>
              <a:latin typeface="Calibri" panose="020F0502020204030204" pitchFamily="34" charset="0"/>
              <a:cs typeface="Calibri" panose="020F0502020204030204" pitchFamily="34" charset="0"/>
            </a:endParaRPr>
          </a:p>
          <a:p>
            <a:r>
              <a:rPr lang="en-GB" sz="2000">
                <a:latin typeface="Calibri" panose="020F0502020204030204" pitchFamily="34" charset="0"/>
                <a:cs typeface="Calibri" panose="020F0502020204030204" pitchFamily="34" charset="0"/>
              </a:rPr>
              <a:t>Visit </a:t>
            </a:r>
            <a:r>
              <a:rPr lang="en-GB" sz="2000" dirty="0">
                <a:latin typeface="Calibri" panose="020F0502020204030204" pitchFamily="34" charset="0"/>
                <a:cs typeface="Calibri" panose="020F0502020204030204" pitchFamily="34" charset="0"/>
              </a:rPr>
              <a:t>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pic>
        <p:nvPicPr>
          <p:cNvPr id="4" name="Picture 2" descr="Children Writing Stories">
            <a:extLst>
              <a:ext uri="{FF2B5EF4-FFF2-40B4-BE49-F238E27FC236}">
                <a16:creationId xmlns:a16="http://schemas.microsoft.com/office/drawing/2014/main" id="{DA08967C-A739-4F47-BEEF-327E8A2F32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49751" y="598516"/>
            <a:ext cx="2138208" cy="14824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Oakfield Academy - Handwriting">
            <a:extLst>
              <a:ext uri="{FF2B5EF4-FFF2-40B4-BE49-F238E27FC236}">
                <a16:creationId xmlns:a16="http://schemas.microsoft.com/office/drawing/2014/main" id="{7677B2D8-B4B0-4815-8D2F-1A91C8BABA0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23564" y="2377871"/>
            <a:ext cx="3311236" cy="2717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435466" y="1315240"/>
            <a:ext cx="7660105" cy="4844928"/>
          </a:xfrm>
        </p:spPr>
        <p:txBody>
          <a:bodyPr>
            <a:normAutofit lnSpcReduction="10000"/>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solidFill>
                  <a:srgbClr val="FF0000"/>
                </a:solidFill>
                <a:latin typeface="Calibri" panose="020F0502020204030204" pitchFamily="34" charset="0"/>
                <a:cs typeface="Calibri" panose="020F0502020204030204" pitchFamily="34" charset="0"/>
              </a:rPr>
              <a:t>2E PE days: Monday &amp; Thursday</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pic>
        <p:nvPicPr>
          <p:cNvPr id="4" name="Picture 3">
            <a:extLst>
              <a:ext uri="{FF2B5EF4-FFF2-40B4-BE49-F238E27FC236}">
                <a16:creationId xmlns:a16="http://schemas.microsoft.com/office/drawing/2014/main" id="{6795D388-BBD6-463E-B18F-11A76B63B9DD}"/>
              </a:ext>
            </a:extLst>
          </p:cNvPr>
          <p:cNvPicPr>
            <a:picLocks noChangeAspect="1"/>
          </p:cNvPicPr>
          <p:nvPr/>
        </p:nvPicPr>
        <p:blipFill rotWithShape="1">
          <a:blip r:embed="rId2"/>
          <a:srcRect l="65455"/>
          <a:stretch/>
        </p:blipFill>
        <p:spPr>
          <a:xfrm>
            <a:off x="9331947" y="456179"/>
            <a:ext cx="2424587" cy="3690650"/>
          </a:xfrm>
          <a:prstGeom prst="rect">
            <a:avLst/>
          </a:prstGeom>
        </p:spPr>
      </p:pic>
      <p:pic>
        <p:nvPicPr>
          <p:cNvPr id="5" name="Picture 4">
            <a:extLst>
              <a:ext uri="{FF2B5EF4-FFF2-40B4-BE49-F238E27FC236}">
                <a16:creationId xmlns:a16="http://schemas.microsoft.com/office/drawing/2014/main" id="{F62DA36F-F611-4BF7-91DD-4E9AB5980804}"/>
              </a:ext>
            </a:extLst>
          </p:cNvPr>
          <p:cNvPicPr>
            <a:picLocks noChangeAspect="1"/>
          </p:cNvPicPr>
          <p:nvPr/>
        </p:nvPicPr>
        <p:blipFill>
          <a:blip r:embed="rId3"/>
          <a:stretch>
            <a:fillRect/>
          </a:stretch>
        </p:blipFill>
        <p:spPr>
          <a:xfrm>
            <a:off x="6191708" y="5542760"/>
            <a:ext cx="773981" cy="942614"/>
          </a:xfrm>
          <a:prstGeom prst="rect">
            <a:avLst/>
          </a:prstGeom>
        </p:spPr>
      </p:pic>
      <p:pic>
        <p:nvPicPr>
          <p:cNvPr id="6" name="Picture 5">
            <a:extLst>
              <a:ext uri="{FF2B5EF4-FFF2-40B4-BE49-F238E27FC236}">
                <a16:creationId xmlns:a16="http://schemas.microsoft.com/office/drawing/2014/main" id="{EE2423AE-5F9F-4B8B-B836-DEBD01BDA5C9}"/>
              </a:ext>
            </a:extLst>
          </p:cNvPr>
          <p:cNvPicPr>
            <a:picLocks noChangeAspect="1"/>
          </p:cNvPicPr>
          <p:nvPr/>
        </p:nvPicPr>
        <p:blipFill>
          <a:blip r:embed="rId4"/>
          <a:stretch>
            <a:fillRect/>
          </a:stretch>
        </p:blipFill>
        <p:spPr>
          <a:xfrm>
            <a:off x="7113890" y="5383302"/>
            <a:ext cx="1014915" cy="1066433"/>
          </a:xfrm>
          <a:prstGeom prst="rect">
            <a:avLst/>
          </a:prstGeom>
        </p:spPr>
      </p:pic>
      <p:pic>
        <p:nvPicPr>
          <p:cNvPr id="7" name="Picture 6">
            <a:extLst>
              <a:ext uri="{FF2B5EF4-FFF2-40B4-BE49-F238E27FC236}">
                <a16:creationId xmlns:a16="http://schemas.microsoft.com/office/drawing/2014/main" id="{B9EDE9E2-7F47-4107-9118-00AA26350C12}"/>
              </a:ext>
            </a:extLst>
          </p:cNvPr>
          <p:cNvPicPr>
            <a:picLocks noChangeAspect="1"/>
          </p:cNvPicPr>
          <p:nvPr/>
        </p:nvPicPr>
        <p:blipFill>
          <a:blip r:embed="rId5"/>
          <a:stretch>
            <a:fillRect/>
          </a:stretch>
        </p:blipFill>
        <p:spPr>
          <a:xfrm>
            <a:off x="8941161" y="5383302"/>
            <a:ext cx="928662" cy="922168"/>
          </a:xfrm>
          <a:prstGeom prst="rect">
            <a:avLst/>
          </a:prstGeom>
        </p:spPr>
      </p:pic>
      <p:pic>
        <p:nvPicPr>
          <p:cNvPr id="8" name="Picture 7">
            <a:extLst>
              <a:ext uri="{FF2B5EF4-FFF2-40B4-BE49-F238E27FC236}">
                <a16:creationId xmlns:a16="http://schemas.microsoft.com/office/drawing/2014/main" id="{E116EAC5-2E6F-44F1-93F7-A87579010FBF}"/>
              </a:ext>
            </a:extLst>
          </p:cNvPr>
          <p:cNvPicPr>
            <a:picLocks noChangeAspect="1"/>
          </p:cNvPicPr>
          <p:nvPr/>
        </p:nvPicPr>
        <p:blipFill>
          <a:blip r:embed="rId6"/>
          <a:stretch>
            <a:fillRect/>
          </a:stretch>
        </p:blipFill>
        <p:spPr>
          <a:xfrm>
            <a:off x="8164063" y="4967333"/>
            <a:ext cx="708606" cy="1482823"/>
          </a:xfrm>
          <a:prstGeom prst="rect">
            <a:avLst/>
          </a:prstGeom>
        </p:spPr>
      </p:pic>
      <p:pic>
        <p:nvPicPr>
          <p:cNvPr id="9" name="Picture 8">
            <a:extLst>
              <a:ext uri="{FF2B5EF4-FFF2-40B4-BE49-F238E27FC236}">
                <a16:creationId xmlns:a16="http://schemas.microsoft.com/office/drawing/2014/main" id="{3D198E22-FA1B-4843-896B-38755CCA4868}"/>
              </a:ext>
            </a:extLst>
          </p:cNvPr>
          <p:cNvPicPr>
            <a:picLocks noChangeAspect="1"/>
          </p:cNvPicPr>
          <p:nvPr/>
        </p:nvPicPr>
        <p:blipFill>
          <a:blip r:embed="rId7"/>
          <a:stretch>
            <a:fillRect/>
          </a:stretch>
        </p:blipFill>
        <p:spPr>
          <a:xfrm>
            <a:off x="5405652" y="5542760"/>
            <a:ext cx="690348" cy="911878"/>
          </a:xfrm>
          <a:prstGeom prst="rect">
            <a:avLst/>
          </a:prstGeom>
        </p:spPr>
      </p:pic>
      <p:pic>
        <p:nvPicPr>
          <p:cNvPr id="10" name="Picture 9">
            <a:extLst>
              <a:ext uri="{FF2B5EF4-FFF2-40B4-BE49-F238E27FC236}">
                <a16:creationId xmlns:a16="http://schemas.microsoft.com/office/drawing/2014/main" id="{BE32D32A-A4AC-4208-9A8E-24B8BCDD76E5}"/>
              </a:ext>
            </a:extLst>
          </p:cNvPr>
          <p:cNvPicPr>
            <a:picLocks noChangeAspect="1"/>
          </p:cNvPicPr>
          <p:nvPr/>
        </p:nvPicPr>
        <p:blipFill>
          <a:blip r:embed="rId8"/>
          <a:stretch>
            <a:fillRect/>
          </a:stretch>
        </p:blipFill>
        <p:spPr>
          <a:xfrm>
            <a:off x="10078010" y="4780115"/>
            <a:ext cx="1431146" cy="1621706"/>
          </a:xfrm>
          <a:prstGeom prst="rect">
            <a:avLst/>
          </a:prstGeom>
        </p:spPr>
      </p:pic>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pic>
        <p:nvPicPr>
          <p:cNvPr id="4" name="Picture 3">
            <a:extLst>
              <a:ext uri="{FF2B5EF4-FFF2-40B4-BE49-F238E27FC236}">
                <a16:creationId xmlns:a16="http://schemas.microsoft.com/office/drawing/2014/main" id="{243B9703-E222-43FB-862C-F8A6E085859D}"/>
              </a:ext>
            </a:extLst>
          </p:cNvPr>
          <p:cNvPicPr>
            <a:picLocks noChangeAspect="1"/>
          </p:cNvPicPr>
          <p:nvPr/>
        </p:nvPicPr>
        <p:blipFill>
          <a:blip r:embed="rId3"/>
          <a:stretch>
            <a:fillRect/>
          </a:stretch>
        </p:blipFill>
        <p:spPr>
          <a:xfrm>
            <a:off x="8164160" y="443089"/>
            <a:ext cx="3504926" cy="1394094"/>
          </a:xfrm>
          <a:prstGeom prst="rect">
            <a:avLst/>
          </a:prstGeom>
        </p:spPr>
      </p:pic>
      <p:pic>
        <p:nvPicPr>
          <p:cNvPr id="5" name="Picture 4">
            <a:extLst>
              <a:ext uri="{FF2B5EF4-FFF2-40B4-BE49-F238E27FC236}">
                <a16:creationId xmlns:a16="http://schemas.microsoft.com/office/drawing/2014/main" id="{67221E31-768B-496E-BAA1-47242F810E65}"/>
              </a:ext>
            </a:extLst>
          </p:cNvPr>
          <p:cNvPicPr>
            <a:picLocks noChangeAspect="1"/>
          </p:cNvPicPr>
          <p:nvPr/>
        </p:nvPicPr>
        <p:blipFill>
          <a:blip r:embed="rId4"/>
          <a:stretch>
            <a:fillRect/>
          </a:stretch>
        </p:blipFill>
        <p:spPr>
          <a:xfrm>
            <a:off x="4457995" y="5685726"/>
            <a:ext cx="1805521" cy="1092703"/>
          </a:xfrm>
          <a:prstGeom prst="rect">
            <a:avLst/>
          </a:prstGeom>
        </p:spPr>
      </p:pic>
      <p:pic>
        <p:nvPicPr>
          <p:cNvPr id="6" name="Picture 5">
            <a:extLst>
              <a:ext uri="{FF2B5EF4-FFF2-40B4-BE49-F238E27FC236}">
                <a16:creationId xmlns:a16="http://schemas.microsoft.com/office/drawing/2014/main" id="{B44030A1-0457-4168-A3CE-316E85C6D77E}"/>
              </a:ext>
            </a:extLst>
          </p:cNvPr>
          <p:cNvPicPr>
            <a:picLocks noChangeAspect="1"/>
          </p:cNvPicPr>
          <p:nvPr/>
        </p:nvPicPr>
        <p:blipFill>
          <a:blip r:embed="rId5"/>
          <a:stretch>
            <a:fillRect/>
          </a:stretch>
        </p:blipFill>
        <p:spPr>
          <a:xfrm>
            <a:off x="10329260" y="5763491"/>
            <a:ext cx="1540266" cy="1008081"/>
          </a:xfrm>
          <a:prstGeom prst="rect">
            <a:avLst/>
          </a:prstGeom>
        </p:spPr>
      </p:pic>
      <p:pic>
        <p:nvPicPr>
          <p:cNvPr id="7" name="Picture 6">
            <a:extLst>
              <a:ext uri="{FF2B5EF4-FFF2-40B4-BE49-F238E27FC236}">
                <a16:creationId xmlns:a16="http://schemas.microsoft.com/office/drawing/2014/main" id="{B949B601-1EC1-400D-BC0B-AFC52C06FD42}"/>
              </a:ext>
            </a:extLst>
          </p:cNvPr>
          <p:cNvPicPr>
            <a:picLocks noChangeAspect="1"/>
          </p:cNvPicPr>
          <p:nvPr/>
        </p:nvPicPr>
        <p:blipFill>
          <a:blip r:embed="rId6"/>
          <a:stretch>
            <a:fillRect/>
          </a:stretch>
        </p:blipFill>
        <p:spPr>
          <a:xfrm>
            <a:off x="8631383" y="5749596"/>
            <a:ext cx="1428737" cy="1008081"/>
          </a:xfrm>
          <a:prstGeom prst="rect">
            <a:avLst/>
          </a:prstGeom>
        </p:spPr>
      </p:pic>
      <p:pic>
        <p:nvPicPr>
          <p:cNvPr id="8" name="Picture 7">
            <a:extLst>
              <a:ext uri="{FF2B5EF4-FFF2-40B4-BE49-F238E27FC236}">
                <a16:creationId xmlns:a16="http://schemas.microsoft.com/office/drawing/2014/main" id="{48A761C0-06C8-4104-8B9C-554D4CD0B275}"/>
              </a:ext>
            </a:extLst>
          </p:cNvPr>
          <p:cNvPicPr>
            <a:picLocks noChangeAspect="1"/>
          </p:cNvPicPr>
          <p:nvPr/>
        </p:nvPicPr>
        <p:blipFill>
          <a:blip r:embed="rId7"/>
          <a:stretch>
            <a:fillRect/>
          </a:stretch>
        </p:blipFill>
        <p:spPr>
          <a:xfrm>
            <a:off x="6538343" y="5763491"/>
            <a:ext cx="1823900" cy="1059834"/>
          </a:xfrm>
          <a:prstGeom prst="rect">
            <a:avLst/>
          </a:prstGeom>
        </p:spPr>
      </p:pic>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2" y="1636491"/>
            <a:ext cx="5696987" cy="4289367"/>
          </a:xfrm>
        </p:spPr>
        <p:txBody>
          <a:bodyPr>
            <a:normAutofit fontScale="70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pic>
        <p:nvPicPr>
          <p:cNvPr id="4" name="Picture 3">
            <a:extLst>
              <a:ext uri="{FF2B5EF4-FFF2-40B4-BE49-F238E27FC236}">
                <a16:creationId xmlns:a16="http://schemas.microsoft.com/office/drawing/2014/main" id="{53EC7F51-1716-4E2D-ACDA-4D427E4166A5}"/>
              </a:ext>
            </a:extLst>
          </p:cNvPr>
          <p:cNvPicPr>
            <a:picLocks noChangeAspect="1"/>
          </p:cNvPicPr>
          <p:nvPr/>
        </p:nvPicPr>
        <p:blipFill>
          <a:blip r:embed="rId7"/>
          <a:stretch>
            <a:fillRect/>
          </a:stretch>
        </p:blipFill>
        <p:spPr>
          <a:xfrm>
            <a:off x="6428509" y="2329703"/>
            <a:ext cx="5209309" cy="3025529"/>
          </a:xfrm>
          <a:prstGeom prst="rect">
            <a:avLst/>
          </a:prstGeom>
        </p:spPr>
      </p:pic>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6803158" cy="3931920"/>
          </a:xfrm>
        </p:spPr>
        <p:txBody>
          <a:bodyPr>
            <a:normAutofit fontScale="92500" lnSpcReduction="2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CBC2B7E1-8770-41E8-A51B-90899BB3CC66}"/>
              </a:ext>
            </a:extLst>
          </p:cNvPr>
          <p:cNvPicPr>
            <a:picLocks noChangeAspect="1"/>
          </p:cNvPicPr>
          <p:nvPr/>
        </p:nvPicPr>
        <p:blipFill>
          <a:blip r:embed="rId3"/>
          <a:stretch>
            <a:fillRect/>
          </a:stretch>
        </p:blipFill>
        <p:spPr>
          <a:xfrm>
            <a:off x="7975689" y="2003562"/>
            <a:ext cx="3685463" cy="3693304"/>
          </a:xfrm>
          <a:prstGeom prst="rect">
            <a:avLst/>
          </a:prstGeom>
        </p:spPr>
      </p:pic>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pic>
        <p:nvPicPr>
          <p:cNvPr id="4" name="Picture 3">
            <a:extLst>
              <a:ext uri="{FF2B5EF4-FFF2-40B4-BE49-F238E27FC236}">
                <a16:creationId xmlns:a16="http://schemas.microsoft.com/office/drawing/2014/main" id="{26C13A88-770D-4398-B735-7E5E96E3872B}"/>
              </a:ext>
            </a:extLst>
          </p:cNvPr>
          <p:cNvPicPr>
            <a:picLocks noChangeAspect="1"/>
          </p:cNvPicPr>
          <p:nvPr/>
        </p:nvPicPr>
        <p:blipFill>
          <a:blip r:embed="rId3"/>
          <a:stretch>
            <a:fillRect/>
          </a:stretch>
        </p:blipFill>
        <p:spPr>
          <a:xfrm>
            <a:off x="7463409" y="3890982"/>
            <a:ext cx="4220164" cy="2324424"/>
          </a:xfrm>
          <a:prstGeom prst="rect">
            <a:avLst/>
          </a:prstGeom>
        </p:spPr>
      </p:pic>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pic>
        <p:nvPicPr>
          <p:cNvPr id="4" name="Picture 3">
            <a:extLst>
              <a:ext uri="{FF2B5EF4-FFF2-40B4-BE49-F238E27FC236}">
                <a16:creationId xmlns:a16="http://schemas.microsoft.com/office/drawing/2014/main" id="{CA4E8622-0F18-44A4-829B-3DB711F9F2AC}"/>
              </a:ext>
            </a:extLst>
          </p:cNvPr>
          <p:cNvPicPr>
            <a:picLocks noChangeAspect="1"/>
          </p:cNvPicPr>
          <p:nvPr/>
        </p:nvPicPr>
        <p:blipFill>
          <a:blip r:embed="rId2"/>
          <a:stretch>
            <a:fillRect/>
          </a:stretch>
        </p:blipFill>
        <p:spPr>
          <a:xfrm>
            <a:off x="7383199" y="515390"/>
            <a:ext cx="4220164" cy="2324424"/>
          </a:xfrm>
          <a:prstGeom prst="rect">
            <a:avLst/>
          </a:prstGeom>
        </p:spPr>
      </p:pic>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Start of term:</a:t>
            </a:r>
            <a:r>
              <a:rPr lang="en-GB" sz="2400" dirty="0">
                <a:effectLst/>
                <a:latin typeface="Calibri" panose="020F0502020204030204" pitchFamily="34" charset="0"/>
                <a:ea typeface="Times New Roman" panose="02020603050405020304" pitchFamily="18" charset="0"/>
              </a:rPr>
              <a:t> Monday 4</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January 2027</a:t>
            </a:r>
            <a:endParaRPr lang="en-GB" sz="24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Half term:</a:t>
            </a:r>
            <a:r>
              <a:rPr lang="en-GB" sz="2400" dirty="0">
                <a:effectLst/>
                <a:latin typeface="Calibri" panose="020F0502020204030204" pitchFamily="34" charset="0"/>
                <a:ea typeface="Times New Roman" panose="02020603050405020304" pitchFamily="18" charset="0"/>
              </a:rPr>
              <a:t> Monday 15</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February to Friday </a:t>
            </a:r>
            <a:r>
              <a:rPr lang="en-GB" sz="2400" dirty="0">
                <a:latin typeface="Calibri" panose="020F0502020204030204" pitchFamily="34" charset="0"/>
                <a:ea typeface="Times New Roman" panose="02020603050405020304" pitchFamily="18" charset="0"/>
              </a:rPr>
              <a:t>19</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February 2027</a:t>
            </a:r>
            <a:endParaRPr lang="en-GB" sz="24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End of term:</a:t>
            </a:r>
            <a:r>
              <a:rPr lang="en-GB" sz="2400" dirty="0">
                <a:effectLst/>
                <a:latin typeface="Calibri" panose="020F0502020204030204" pitchFamily="34" charset="0"/>
                <a:ea typeface="Times New Roman" panose="02020603050405020304" pitchFamily="18" charset="0"/>
              </a:rPr>
              <a:t> </a:t>
            </a:r>
            <a:r>
              <a:rPr lang="en-GB" sz="2400" dirty="0">
                <a:latin typeface="Calibri" panose="020F0502020204030204" pitchFamily="34" charset="0"/>
                <a:ea typeface="Times New Roman" panose="02020603050405020304" pitchFamily="18" charset="0"/>
              </a:rPr>
              <a:t>Thurs</a:t>
            </a:r>
            <a:r>
              <a:rPr lang="en-GB" sz="2400" dirty="0">
                <a:effectLst/>
                <a:latin typeface="Calibri" panose="020F0502020204030204" pitchFamily="34" charset="0"/>
                <a:ea typeface="Times New Roman" panose="02020603050405020304" pitchFamily="18" charset="0"/>
              </a:rPr>
              <a:t>day 25</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March 2027– </a:t>
            </a:r>
            <a:r>
              <a:rPr lang="en-GB" sz="2400" b="1" dirty="0">
                <a:effectLst/>
                <a:latin typeface="Calibri" panose="020F0502020204030204" pitchFamily="34" charset="0"/>
                <a:ea typeface="Times New Roman" panose="02020603050405020304" pitchFamily="18" charset="0"/>
              </a:rPr>
              <a:t>school closes at 1:30pm for pupils</a:t>
            </a:r>
            <a:endParaRPr lang="en-GB" sz="2400" dirty="0">
              <a:effectLst/>
              <a:latin typeface="Times New Roman" panose="02020603050405020304" pitchFamily="18" charset="0"/>
              <a:ea typeface="Times New Roman" panose="02020603050405020304" pitchFamily="18" charset="0"/>
            </a:endParaRPr>
          </a:p>
          <a:p>
            <a:pPr marL="0" indent="0" algn="just">
              <a:spcAft>
                <a:spcPts val="600"/>
              </a:spcAft>
              <a:buNone/>
            </a:pP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Spring break:</a:t>
            </a:r>
            <a:r>
              <a:rPr lang="en-GB" sz="2400" dirty="0">
                <a:effectLst/>
                <a:latin typeface="Calibri" panose="020F0502020204030204" pitchFamily="34" charset="0"/>
                <a:ea typeface="Times New Roman" panose="02020603050405020304" pitchFamily="18" charset="0"/>
              </a:rPr>
              <a:t> </a:t>
            </a:r>
            <a:r>
              <a:rPr lang="en-GB" sz="2400" dirty="0">
                <a:latin typeface="Calibri" panose="020F0502020204030204" pitchFamily="34" charset="0"/>
                <a:ea typeface="Times New Roman" panose="02020603050405020304" pitchFamily="18" charset="0"/>
              </a:rPr>
              <a:t>Fri</a:t>
            </a:r>
            <a:r>
              <a:rPr lang="en-GB" sz="2400" dirty="0">
                <a:effectLst/>
                <a:latin typeface="Calibri" panose="020F0502020204030204" pitchFamily="34" charset="0"/>
                <a:ea typeface="Times New Roman" panose="02020603050405020304" pitchFamily="18" charset="0"/>
              </a:rPr>
              <a:t>day </a:t>
            </a:r>
            <a:r>
              <a:rPr lang="en-GB" sz="2400" dirty="0">
                <a:latin typeface="Calibri" panose="020F0502020204030204" pitchFamily="34" charset="0"/>
                <a:ea typeface="Times New Roman" panose="02020603050405020304" pitchFamily="18" charset="0"/>
              </a:rPr>
              <a:t>26</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March to Friday </a:t>
            </a:r>
            <a:r>
              <a:rPr lang="en-GB" sz="2400" dirty="0">
                <a:latin typeface="Calibri" panose="020F0502020204030204" pitchFamily="34" charset="0"/>
                <a:ea typeface="Times New Roman" panose="02020603050405020304" pitchFamily="18" charset="0"/>
              </a:rPr>
              <a:t>9</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April 2027</a:t>
            </a: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In-service training day: </a:t>
            </a:r>
            <a:r>
              <a:rPr lang="en-GB" sz="2400" dirty="0">
                <a:effectLst/>
                <a:latin typeface="Calibri" panose="020F0502020204030204" pitchFamily="34" charset="0"/>
                <a:ea typeface="Times New Roman" panose="02020603050405020304" pitchFamily="18" charset="0"/>
              </a:rPr>
              <a:t>TBC</a:t>
            </a: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Parents’ Consultation Meeting: </a:t>
            </a:r>
            <a:r>
              <a:rPr lang="en-GB" sz="2400" dirty="0">
                <a:effectLst/>
                <a:latin typeface="Calibri" panose="020F0502020204030204" pitchFamily="34" charset="0"/>
                <a:ea typeface="Times New Roman" panose="02020603050405020304" pitchFamily="18" charset="0"/>
              </a:rPr>
              <a:t>Wednesday 10</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February 2027</a:t>
            </a:r>
            <a:endParaRPr lang="en-GB" sz="24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AC66BDC0-A68A-442C-9B6D-58D3821C4400}"/>
              </a:ext>
            </a:extLst>
          </p:cNvPr>
          <p:cNvPicPr>
            <a:picLocks noChangeAspect="1"/>
          </p:cNvPicPr>
          <p:nvPr/>
        </p:nvPicPr>
        <p:blipFill>
          <a:blip r:embed="rId2"/>
          <a:stretch>
            <a:fillRect/>
          </a:stretch>
        </p:blipFill>
        <p:spPr>
          <a:xfrm>
            <a:off x="8229600" y="556953"/>
            <a:ext cx="3518142" cy="1937757"/>
          </a:xfrm>
          <a:prstGeom prst="rect">
            <a:avLst/>
          </a:prstGeom>
        </p:spPr>
      </p:pic>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633664" y="2147922"/>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Start of term:</a:t>
            </a:r>
            <a:r>
              <a:rPr lang="en-GB" sz="2400" dirty="0">
                <a:effectLst/>
                <a:latin typeface="Calibri" panose="020F0502020204030204" pitchFamily="34" charset="0"/>
                <a:ea typeface="Times New Roman" panose="02020603050405020304" pitchFamily="18" charset="0"/>
              </a:rPr>
              <a:t> Monday 12</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April 2027</a:t>
            </a:r>
            <a:endParaRPr lang="en-GB" sz="24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Half term:</a:t>
            </a:r>
            <a:r>
              <a:rPr lang="en-GB" sz="2400" dirty="0">
                <a:effectLst/>
                <a:latin typeface="Calibri" panose="020F0502020204030204" pitchFamily="34" charset="0"/>
                <a:ea typeface="Times New Roman" panose="02020603050405020304" pitchFamily="18" charset="0"/>
              </a:rPr>
              <a:t> Monday </a:t>
            </a:r>
            <a:r>
              <a:rPr lang="en-GB" sz="2400" dirty="0">
                <a:latin typeface="Calibri" panose="020F0502020204030204" pitchFamily="34" charset="0"/>
                <a:ea typeface="Times New Roman" panose="02020603050405020304" pitchFamily="18" charset="0"/>
              </a:rPr>
              <a:t>31</a:t>
            </a:r>
            <a:r>
              <a:rPr lang="en-GB" sz="2400" baseline="30000" dirty="0">
                <a:latin typeface="Calibri" panose="020F0502020204030204" pitchFamily="34" charset="0"/>
                <a:ea typeface="Times New Roman" panose="02020603050405020304" pitchFamily="18" charset="0"/>
              </a:rPr>
              <a:t>st</a:t>
            </a:r>
            <a:r>
              <a:rPr lang="en-GB" sz="2400" dirty="0">
                <a:effectLst/>
                <a:latin typeface="Calibri" panose="020F0502020204030204" pitchFamily="34" charset="0"/>
                <a:ea typeface="Times New Roman" panose="02020603050405020304" pitchFamily="18" charset="0"/>
              </a:rPr>
              <a:t> May to Friday 4</a:t>
            </a:r>
            <a:r>
              <a:rPr lang="en-GB" sz="2400" baseline="30000" dirty="0">
                <a:effectLst/>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June 2027</a:t>
            </a:r>
            <a:endParaRPr lang="en-GB" sz="24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2400" b="1" dirty="0">
                <a:effectLst/>
                <a:latin typeface="Calibri" panose="020F0502020204030204" pitchFamily="34" charset="0"/>
                <a:ea typeface="Times New Roman" panose="02020603050405020304" pitchFamily="18" charset="0"/>
              </a:rPr>
              <a:t>End of term:</a:t>
            </a:r>
            <a:r>
              <a:rPr lang="en-GB" sz="2400" dirty="0">
                <a:effectLst/>
                <a:latin typeface="Calibri" panose="020F0502020204030204" pitchFamily="34" charset="0"/>
                <a:ea typeface="Times New Roman" panose="02020603050405020304" pitchFamily="18" charset="0"/>
              </a:rPr>
              <a:t> </a:t>
            </a:r>
            <a:r>
              <a:rPr lang="en-GB" sz="2400" dirty="0">
                <a:latin typeface="Calibri" panose="020F0502020204030204" pitchFamily="34" charset="0"/>
                <a:ea typeface="Times New Roman" panose="02020603050405020304" pitchFamily="18" charset="0"/>
              </a:rPr>
              <a:t>Thursday 22</a:t>
            </a:r>
            <a:r>
              <a:rPr lang="en-GB" sz="2400" baseline="30000" dirty="0">
                <a:latin typeface="Calibri" panose="020F0502020204030204" pitchFamily="34" charset="0"/>
                <a:ea typeface="Times New Roman" panose="02020603050405020304" pitchFamily="18" charset="0"/>
              </a:rPr>
              <a:t>nd</a:t>
            </a:r>
            <a:r>
              <a:rPr lang="en-GB" sz="2400" dirty="0">
                <a:effectLst/>
                <a:latin typeface="Calibri" panose="020F0502020204030204" pitchFamily="34" charset="0"/>
                <a:ea typeface="Times New Roman" panose="02020603050405020304" pitchFamily="18" charset="0"/>
              </a:rPr>
              <a:t> July 2027 – </a:t>
            </a:r>
            <a:r>
              <a:rPr lang="en-GB" sz="2400" b="1" dirty="0">
                <a:effectLst/>
                <a:latin typeface="Calibri" panose="020F0502020204030204" pitchFamily="34" charset="0"/>
                <a:ea typeface="Times New Roman" panose="02020603050405020304" pitchFamily="18" charset="0"/>
              </a:rPr>
              <a:t>school closes at 1:30pm for pupils</a:t>
            </a: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In-service training day: </a:t>
            </a:r>
            <a:r>
              <a:rPr lang="en-GB" sz="2400" dirty="0">
                <a:effectLst/>
                <a:latin typeface="Calibri" panose="020F0502020204030204" pitchFamily="34" charset="0"/>
                <a:ea typeface="Times New Roman" panose="02020603050405020304" pitchFamily="18" charset="0"/>
              </a:rPr>
              <a:t>TBC</a:t>
            </a:r>
            <a:endParaRPr lang="en-GB" sz="2400" dirty="0">
              <a:effectLst/>
              <a:latin typeface="Times New Roman" panose="02020603050405020304" pitchFamily="18" charset="0"/>
              <a:ea typeface="Times New Roman" panose="02020603050405020304" pitchFamily="18" charset="0"/>
            </a:endParaRPr>
          </a:p>
          <a:p>
            <a:pPr algn="just">
              <a:spcAft>
                <a:spcPts val="600"/>
              </a:spcAft>
            </a:pPr>
            <a:r>
              <a:rPr lang="en-GB" sz="2400" b="1" dirty="0">
                <a:effectLst/>
                <a:latin typeface="Calibri" panose="020F0502020204030204" pitchFamily="34" charset="0"/>
                <a:ea typeface="Times New Roman" panose="02020603050405020304" pitchFamily="18" charset="0"/>
              </a:rPr>
              <a:t>Open Evening: </a:t>
            </a:r>
            <a:r>
              <a:rPr lang="en-GB" sz="2400" dirty="0">
                <a:effectLst/>
                <a:latin typeface="Calibri" panose="020F0502020204030204" pitchFamily="34" charset="0"/>
                <a:ea typeface="Times New Roman" panose="02020603050405020304" pitchFamily="18" charset="0"/>
              </a:rPr>
              <a:t>Thursday </a:t>
            </a:r>
            <a:r>
              <a:rPr lang="en-GB" sz="2400" dirty="0">
                <a:latin typeface="Calibri" panose="020F0502020204030204" pitchFamily="34" charset="0"/>
                <a:ea typeface="Times New Roman" panose="02020603050405020304" pitchFamily="18" charset="0"/>
              </a:rPr>
              <a:t>8</a:t>
            </a:r>
            <a:r>
              <a:rPr lang="en-GB" sz="2400" baseline="30000" dirty="0">
                <a:latin typeface="Calibri" panose="020F0502020204030204" pitchFamily="34" charset="0"/>
                <a:ea typeface="Times New Roman" panose="02020603050405020304" pitchFamily="18" charset="0"/>
              </a:rPr>
              <a:t>th</a:t>
            </a:r>
            <a:r>
              <a:rPr lang="en-GB" sz="2400" dirty="0">
                <a:effectLst/>
                <a:latin typeface="Calibri" panose="020F0502020204030204" pitchFamily="34" charset="0"/>
                <a:ea typeface="Times New Roman" panose="02020603050405020304" pitchFamily="18" charset="0"/>
              </a:rPr>
              <a:t> July 2027 (TBC)</a:t>
            </a:r>
            <a:endParaRPr lang="en-GB" sz="24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E5660068-5E66-4A79-ACDF-A7838F8488FE}"/>
              </a:ext>
            </a:extLst>
          </p:cNvPr>
          <p:cNvPicPr>
            <a:picLocks noChangeAspect="1"/>
          </p:cNvPicPr>
          <p:nvPr/>
        </p:nvPicPr>
        <p:blipFill>
          <a:blip r:embed="rId2"/>
          <a:stretch>
            <a:fillRect/>
          </a:stretch>
        </p:blipFill>
        <p:spPr>
          <a:xfrm>
            <a:off x="7479451" y="543711"/>
            <a:ext cx="4220164" cy="2324424"/>
          </a:xfrm>
          <a:prstGeom prst="rect">
            <a:avLst/>
          </a:prstGeom>
        </p:spPr>
      </p:pic>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1604</TotalTime>
  <Words>2235</Words>
  <Application>Microsoft Office PowerPoint</Application>
  <PresentationFormat>Widescreen</PresentationFormat>
  <Paragraphs>217</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2</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K.Williams</cp:lastModifiedBy>
  <cp:revision>107</cp:revision>
  <cp:lastPrinted>2021-09-03T13:21:16Z</cp:lastPrinted>
  <dcterms:created xsi:type="dcterms:W3CDTF">2017-09-12T14:28:49Z</dcterms:created>
  <dcterms:modified xsi:type="dcterms:W3CDTF">2026-09-16T14:47:40Z</dcterms:modified>
</cp:coreProperties>
</file>