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21"/>
  </p:notesMasterIdLst>
  <p:sldIdLst>
    <p:sldId id="256" r:id="rId2"/>
    <p:sldId id="266" r:id="rId3"/>
    <p:sldId id="274" r:id="rId4"/>
    <p:sldId id="304" r:id="rId5"/>
    <p:sldId id="272" r:id="rId6"/>
    <p:sldId id="305" r:id="rId7"/>
    <p:sldId id="301" r:id="rId8"/>
    <p:sldId id="302" r:id="rId9"/>
    <p:sldId id="278" r:id="rId10"/>
    <p:sldId id="298" r:id="rId11"/>
    <p:sldId id="261" r:id="rId12"/>
    <p:sldId id="282" r:id="rId13"/>
    <p:sldId id="263" r:id="rId14"/>
    <p:sldId id="291" r:id="rId15"/>
    <p:sldId id="286" r:id="rId16"/>
    <p:sldId id="292" r:id="rId17"/>
    <p:sldId id="290" r:id="rId18"/>
    <p:sldId id="264" r:id="rId19"/>
    <p:sldId id="29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30922B-FAFC-4FA4-849A-33E98A9D28A3}" v="334" dt="2025-02-24T20:37:54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543"/>
    <p:restoredTop sz="78346" autoAdjust="0"/>
  </p:normalViewPr>
  <p:slideViewPr>
    <p:cSldViewPr snapToGrid="0" snapToObjects="1">
      <p:cViewPr varScale="1">
        <p:scale>
          <a:sx n="89" d="100"/>
          <a:sy n="89" d="100"/>
        </p:scale>
        <p:origin x="184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 is a very a successful </a:t>
            </a:r>
            <a:r>
              <a:rPr lang="en-US" dirty="0" err="1"/>
              <a:t>programme</a:t>
            </a: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2308E4E-93BE-E844-9AB6-A25FD0B956F7}" type="slidenum">
              <a:rPr lang="en-US">
                <a:latin typeface="Calibri" charset="0"/>
              </a:rPr>
              <a:pPr/>
              <a:t>2</a:t>
            </a:fld>
            <a:endParaRPr lang="en-US">
              <a:latin typeface="Calibri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 typeface="Arial"/>
              <a:buChar char="•"/>
            </a:pPr>
            <a:endParaRPr lang="en-GB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564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Times New Roman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778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973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0DF2F-D612-32B4-85AC-11002F656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726046-4591-F3C1-0B1B-AE58E00597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318F0A-26B2-024C-038E-79C37D32EF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0070C0"/>
                </a:solidFill>
                <a:latin typeface="Arial" charset="0"/>
              </a:rPr>
              <a:t>This is Fred.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0070C0"/>
                </a:solidFill>
                <a:latin typeface="Arial" charset="0"/>
              </a:rPr>
              <a:t>He</a:t>
            </a:r>
            <a:r>
              <a:rPr lang="en-GB" baseline="0" dirty="0">
                <a:solidFill>
                  <a:srgbClr val="0070C0"/>
                </a:solidFill>
                <a:latin typeface="Arial" charset="0"/>
              </a:rPr>
              <a:t> 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is</a:t>
            </a:r>
            <a:r>
              <a:rPr lang="en-GB" baseline="0" dirty="0">
                <a:solidFill>
                  <a:srgbClr val="0070C0"/>
                </a:solidFill>
                <a:latin typeface="Arial" charset="0"/>
              </a:rPr>
              <a:t> a frog who can only speak in sounds, and we call this Fred Talk.</a:t>
            </a:r>
            <a:r>
              <a:rPr lang="en-US" baseline="0" dirty="0"/>
              <a:t> For example ‘m’ ‘a’ ‘t’, ‘l’ ‘u’ ‘n’ ‘c’ ‘h’.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rgbClr val="0070C0"/>
                </a:solidFill>
                <a:latin typeface="Arial" charset="0"/>
              </a:rPr>
              <a:t>He helps children sound out words so they can read and spell.</a:t>
            </a:r>
            <a:endParaRPr lang="en-GB" baseline="0" dirty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>
                <a:solidFill>
                  <a:srgbClr val="0070C0"/>
                </a:solidFill>
                <a:latin typeface="Arial" charset="0"/>
              </a:rPr>
              <a:t>MTYT some examples with the parents. </a:t>
            </a:r>
            <a:r>
              <a:rPr lang="en-US" baseline="0" dirty="0"/>
              <a:t>For example ‘m’ ‘a’ ‘t’ mat, ‘s’ ‘a’ ‘t’ sat.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Click. </a:t>
            </a:r>
            <a:r>
              <a:rPr lang="en-US" i="0" baseline="0" dirty="0"/>
              <a:t>Fred is our friend!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7D7B4A-59B7-ECDB-02C5-85889F24AD8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628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They are all special friends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76C95D-F044-4A3C-AAF3-FBE3E4E772D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4424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Once</a:t>
            </a:r>
            <a:r>
              <a:rPr lang="en-US" baseline="0" dirty="0"/>
              <a:t> </a:t>
            </a:r>
            <a:r>
              <a:rPr lang="en-US" dirty="0"/>
              <a:t>they can</a:t>
            </a:r>
            <a:r>
              <a:rPr lang="en-US" baseline="0" dirty="0"/>
              <a:t> Fred Talk and blend sounds into words from</a:t>
            </a:r>
            <a:r>
              <a:rPr lang="en-US" dirty="0"/>
              <a:t> the simple</a:t>
            </a:r>
            <a:r>
              <a:rPr lang="en-US" baseline="0" dirty="0"/>
              <a:t> chart, we teach them Set 3 sounds on the complex chart – </a:t>
            </a:r>
            <a:r>
              <a:rPr lang="en-US" dirty="0"/>
              <a:t>the other ways of reading and writing each sound so that they can soon read anything.</a:t>
            </a:r>
          </a:p>
          <a:p>
            <a:endParaRPr lang="en-US" sz="120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61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Alongside learning each</a:t>
            </a:r>
            <a:r>
              <a:rPr lang="en-US" baseline="0" dirty="0"/>
              <a:t> set of </a:t>
            </a:r>
            <a:r>
              <a:rPr lang="en-US" dirty="0"/>
              <a:t>sounds, they read Storybooks </a:t>
            </a:r>
            <a:r>
              <a:rPr lang="en-US" baseline="0" dirty="0"/>
              <a:t>that </a:t>
            </a:r>
            <a:r>
              <a:rPr lang="en-US" dirty="0"/>
              <a:t>only contain the sounds and words they can read. This sets them up to succeed in their reading.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dirty="0"/>
              <a:t>We discuss and write about the ideas in these Storybooks.</a:t>
            </a:r>
            <a:r>
              <a:rPr lang="en-US" baseline="0" dirty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baseline="0" dirty="0"/>
              <a:t>We also teach children to read common exception words – words like ‘said’ and ‘they’.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Read</a:t>
            </a:r>
            <a:r>
              <a:rPr lang="en-US" i="1" baseline="0" dirty="0"/>
              <a:t> question.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12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We use Fred Fingers to help children sound out words to spell easily.</a:t>
            </a:r>
          </a:p>
          <a:p>
            <a:r>
              <a:rPr lang="en-US" baseline="0" dirty="0"/>
              <a:t>It means they do not have to </a:t>
            </a:r>
            <a:r>
              <a:rPr lang="en-US" baseline="0" dirty="0" err="1"/>
              <a:t>memorise</a:t>
            </a:r>
            <a:r>
              <a:rPr lang="en-US" baseline="0" dirty="0"/>
              <a:t> lists of spelling words.</a:t>
            </a:r>
          </a:p>
          <a:p>
            <a:r>
              <a:rPr lang="en-US" baseline="0" dirty="0"/>
              <a:t>It is a tool so they will be able to spell any word.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Demonstrate how to use Fred Fingers</a:t>
            </a:r>
            <a:r>
              <a:rPr lang="en-US" i="1" baseline="0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398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Read</a:t>
            </a:r>
            <a:r>
              <a:rPr lang="en-US" i="1" baseline="0" dirty="0"/>
              <a:t> question.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982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They</a:t>
            </a:r>
            <a:r>
              <a:rPr lang="en-US" baseline="0" dirty="0"/>
              <a:t> will also bring home a picture book to share and enjoy with you at home.</a:t>
            </a:r>
          </a:p>
          <a:p>
            <a:r>
              <a:rPr lang="en-US" baseline="0" dirty="0"/>
              <a:t>This book has already been read to the class in school so they will care about the story and love hearing the story again and again.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2073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of the most important things you can do as a parent</a:t>
            </a:r>
            <a:r>
              <a:rPr lang="en-US" baseline="0" dirty="0"/>
              <a:t> at home is read higher level texts </a:t>
            </a:r>
            <a:r>
              <a:rPr lang="en-US" i="1" baseline="0" dirty="0"/>
              <a:t>to</a:t>
            </a:r>
            <a:r>
              <a:rPr lang="en-US" i="0" baseline="0" dirty="0"/>
              <a:t> your child. </a:t>
            </a:r>
          </a:p>
          <a:p>
            <a:r>
              <a:rPr lang="en-US" dirty="0"/>
              <a:t>This</a:t>
            </a:r>
            <a:r>
              <a:rPr lang="en-US" baseline="0" dirty="0"/>
              <a:t> h</a:t>
            </a:r>
            <a:r>
              <a:rPr lang="en-US" dirty="0"/>
              <a:t>elps develop an enjoyment for stories</a:t>
            </a:r>
            <a:r>
              <a:rPr lang="en-US" baseline="0" dirty="0"/>
              <a:t> and the motivation for learning to read themselves.</a:t>
            </a:r>
          </a:p>
          <a:p>
            <a:endParaRPr lang="en-US" baseline="0" dirty="0"/>
          </a:p>
          <a:p>
            <a:r>
              <a:rPr lang="en-US" baseline="0" dirty="0"/>
              <a:t>Ask questions and share opinions about what you read to engage them in discussion, get them thinking about what they read and develop vocabulary. </a:t>
            </a:r>
          </a:p>
          <a:p>
            <a:endParaRPr lang="en-US" i="1" baseline="0" dirty="0"/>
          </a:p>
          <a:p>
            <a:r>
              <a:rPr lang="en-US" i="1" baseline="0" dirty="0"/>
              <a:t>Click and read.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434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i="1" dirty="0">
                <a:latin typeface="Calibri" charset="0"/>
              </a:rPr>
              <a:t>Click through and read examples</a:t>
            </a:r>
            <a:r>
              <a:rPr lang="en-GB" i="1" baseline="0" dirty="0">
                <a:latin typeface="Calibri" charset="0"/>
              </a:rPr>
              <a:t> to parents.</a:t>
            </a:r>
            <a:endParaRPr lang="en-GB" i="1" dirty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>
                <a:latin typeface="Calibri" charset="0"/>
              </a:rPr>
              <a:t>Use ambitious vocabulary with your children and encourage them to use these words for themselves in both their speech and writing.  Build interesting sentences with your child.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>
                <a:latin typeface="Calibri" charset="0"/>
              </a:rPr>
              <a:t>A rich vocabulary is essential for high levels of comprehension. The more words your child has in his/her head when they come to school, the quicker they will understand when they read, e.g. </a:t>
            </a:r>
          </a:p>
          <a:p>
            <a:pPr eaLnBrk="1" hangingPunct="1">
              <a:spcBef>
                <a:spcPct val="0"/>
              </a:spcBef>
              <a:buFont typeface="Wingdings" charset="0"/>
              <a:buNone/>
            </a:pPr>
            <a:endParaRPr lang="en-GB" dirty="0">
              <a:latin typeface="Calibri" charset="0"/>
            </a:endParaRPr>
          </a:p>
          <a:p>
            <a:pPr eaLnBrk="1" hangingPunct="1">
              <a:spcBef>
                <a:spcPct val="0"/>
              </a:spcBef>
              <a:buFont typeface="Wingdings" charset="0"/>
              <a:buNone/>
            </a:pPr>
            <a:r>
              <a:rPr lang="en-GB" dirty="0">
                <a:latin typeface="Calibri" charset="0"/>
              </a:rPr>
              <a:t>“You’re looking pleased… not just pleased but delighted!” (thrilled/ecstatic/euphoric! </a:t>
            </a:r>
            <a:r>
              <a:rPr lang="en-GB" dirty="0" err="1">
                <a:latin typeface="Calibri" charset="0"/>
              </a:rPr>
              <a:t>Etc</a:t>
            </a:r>
            <a:r>
              <a:rPr lang="en-GB" dirty="0">
                <a:latin typeface="Calibri" charset="0"/>
              </a:rPr>
              <a:t>)</a:t>
            </a: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2351AAA-0D62-384A-87E0-2618FEF377EF}" type="slidenum">
              <a:rPr lang="en-US">
                <a:latin typeface="Calibri" charset="0"/>
              </a:rPr>
              <a:pPr eaLnBrk="1" hangingPunct="1"/>
              <a:t>16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285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331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87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91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3" Type="http://schemas.openxmlformats.org/officeDocument/2006/relationships/image" Target="../media/image6.png"/><Relationship Id="rId7" Type="http://schemas.openxmlformats.org/officeDocument/2006/relationships/image" Target="../media/image9.emf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emf"/><Relationship Id="rId5" Type="http://schemas.openxmlformats.org/officeDocument/2006/relationships/image" Target="../media/image7.png"/><Relationship Id="rId10" Type="http://schemas.openxmlformats.org/officeDocument/2006/relationships/image" Target="../media/image12.emf"/><Relationship Id="rId4" Type="http://schemas.openxmlformats.org/officeDocument/2006/relationships/image" Target="../media/image5.jpeg"/><Relationship Id="rId9" Type="http://schemas.openxmlformats.org/officeDocument/2006/relationships/image" Target="../media/image11.emf"/><Relationship Id="rId14" Type="http://schemas.openxmlformats.org/officeDocument/2006/relationships/image" Target="../media/image1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20.png"/><Relationship Id="rId7" Type="http://schemas.openxmlformats.org/officeDocument/2006/relationships/image" Target="../media/image11.emf"/><Relationship Id="rId12" Type="http://schemas.openxmlformats.org/officeDocument/2006/relationships/image" Target="../media/image1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image" Target="../media/image15.emf"/><Relationship Id="rId5" Type="http://schemas.openxmlformats.org/officeDocument/2006/relationships/image" Target="../media/image9.emf"/><Relationship Id="rId10" Type="http://schemas.openxmlformats.org/officeDocument/2006/relationships/image" Target="../media/image14.jpeg"/><Relationship Id="rId4" Type="http://schemas.openxmlformats.org/officeDocument/2006/relationships/image" Target="../media/image6.png"/><Relationship Id="rId9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10" Type="http://schemas.openxmlformats.org/officeDocument/2006/relationships/image" Target="../media/image16.emf"/><Relationship Id="rId4" Type="http://schemas.openxmlformats.org/officeDocument/2006/relationships/image" Target="../media/image10.emf"/><Relationship Id="rId9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78009" y="4397769"/>
            <a:ext cx="5076056" cy="1593081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Read Write Inc.</a:t>
            </a:r>
            <a:br>
              <a:rPr lang="en-US" sz="5400" dirty="0">
                <a:solidFill>
                  <a:schemeClr val="tx1"/>
                </a:solidFill>
              </a:rPr>
            </a:br>
            <a:endParaRPr 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charset="0"/>
              </a:rPr>
              <a:t>Read Write Inc. Phonics</a:t>
            </a:r>
            <a:endParaRPr lang="en-US" dirty="0">
              <a:latin typeface="Arial" charset="0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2412" y="1504514"/>
            <a:ext cx="8639175" cy="5040560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The reading </a:t>
            </a:r>
            <a:r>
              <a:rPr lang="en-US" dirty="0" err="1">
                <a:latin typeface="Arial Unicode MS" charset="0"/>
              </a:rPr>
              <a:t>programme</a:t>
            </a:r>
            <a:r>
              <a:rPr lang="en-US" dirty="0">
                <a:latin typeface="Arial Unicode MS" charset="0"/>
              </a:rPr>
              <a:t> begins at Nursery and ends in Y2</a:t>
            </a:r>
          </a:p>
          <a:p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Older children who need to</a:t>
            </a:r>
            <a:r>
              <a:rPr lang="ja-JP" altLang="en-US" dirty="0">
                <a:latin typeface="Arial Unicode MS" charset="0"/>
              </a:rPr>
              <a:t>‘</a:t>
            </a:r>
            <a:r>
              <a:rPr lang="en-US" dirty="0">
                <a:latin typeface="Arial Unicode MS" charset="0"/>
              </a:rPr>
              <a:t>catch-up</a:t>
            </a:r>
            <a:r>
              <a:rPr lang="ja-JP" altLang="en-US" dirty="0">
                <a:latin typeface="Arial Unicode MS" charset="0"/>
              </a:rPr>
              <a:t>’</a:t>
            </a: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Children new to English</a:t>
            </a:r>
          </a:p>
          <a:p>
            <a:pPr marL="457200" indent="-457200">
              <a:buFont typeface="Arial"/>
              <a:buChar char="•"/>
            </a:pP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Children with SEN</a:t>
            </a:r>
          </a:p>
        </p:txBody>
      </p:sp>
    </p:spTree>
    <p:extLst>
      <p:ext uri="{BB962C8B-B14F-4D97-AF65-F5344CB8AC3E}">
        <p14:creationId xmlns:p14="http://schemas.microsoft.com/office/powerpoint/2010/main" val="296657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English alphabetic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92157"/>
            <a:ext cx="8639175" cy="504056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Graphemes are the written letters that represent sounds</a:t>
            </a:r>
          </a:p>
          <a:p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dirty="0"/>
              <a:t>Over 150+ graphemes in the English language to represent 44 sounds e.g. ee and </a:t>
            </a:r>
            <a:r>
              <a:rPr lang="en-US" dirty="0" err="1"/>
              <a:t>ea</a:t>
            </a:r>
            <a:endParaRPr lang="en-US" dirty="0"/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GB" dirty="0"/>
              <a:t>we have to group letters together to write some sounds e.g. </a:t>
            </a:r>
            <a:endParaRPr lang="en-US" dirty="0"/>
          </a:p>
          <a:p>
            <a:pPr marL="457200" indent="-45720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94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EA1DCB9-DFBE-6778-E963-32B938FCE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7478713" cy="864096"/>
          </a:xfrm>
        </p:spPr>
        <p:txBody>
          <a:bodyPr/>
          <a:lstStyle/>
          <a:p>
            <a:r>
              <a:rPr lang="en-US" dirty="0"/>
              <a:t>Step 1</a:t>
            </a:r>
          </a:p>
        </p:txBody>
      </p:sp>
      <p:pic>
        <p:nvPicPr>
          <p:cNvPr id="4" name="Picture 2" descr="Read Write Inc. Phonics: Desktop Speed Sounds Chart Pack of 10 : Tim ...">
            <a:extLst>
              <a:ext uri="{FF2B5EF4-FFF2-40B4-BE49-F238E27FC236}">
                <a16:creationId xmlns:a16="http://schemas.microsoft.com/office/drawing/2014/main" id="{720E02B1-1762-76C8-43FA-0D464394A1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" r="2728" b="5517"/>
          <a:stretch/>
        </p:blipFill>
        <p:spPr bwMode="auto">
          <a:xfrm>
            <a:off x="724281" y="1268760"/>
            <a:ext cx="3445379" cy="4968552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23E75-5A47-41B9-D096-5FF022F085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99005" y="1268760"/>
            <a:ext cx="4427619" cy="4968552"/>
          </a:xfrm>
        </p:spPr>
        <p:txBody>
          <a:bodyPr wrap="square" anchor="t">
            <a:normAutofit fontScale="55000" lnSpcReduction="20000"/>
          </a:bodyPr>
          <a:lstStyle/>
          <a:p>
            <a:endParaRPr lang="en-GB" sz="3200" dirty="0"/>
          </a:p>
          <a:p>
            <a:endParaRPr lang="en-GB" sz="3200" dirty="0"/>
          </a:p>
          <a:p>
            <a:pPr>
              <a:lnSpc>
                <a:spcPct val="120000"/>
              </a:lnSpc>
            </a:pPr>
            <a:r>
              <a:rPr lang="en-GB" sz="4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Nursery - picture names of each sound </a:t>
            </a:r>
          </a:p>
          <a:p>
            <a:pPr>
              <a:lnSpc>
                <a:spcPct val="120000"/>
              </a:lnSpc>
            </a:pPr>
            <a:endParaRPr lang="en-GB" sz="4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sz="4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Children learn pure sounds of the alphabet</a:t>
            </a:r>
          </a:p>
          <a:p>
            <a:pPr>
              <a:lnSpc>
                <a:spcPct val="120000"/>
              </a:lnSpc>
            </a:pPr>
            <a:endParaRPr lang="en-GB" sz="4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sz="4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They begin with learning set 1 sounds in a particular order</a:t>
            </a:r>
          </a:p>
          <a:p>
            <a:pPr>
              <a:lnSpc>
                <a:spcPct val="120000"/>
              </a:lnSpc>
            </a:pPr>
            <a:endParaRPr lang="en-GB" sz="4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/>
          </a:p>
          <a:p>
            <a:r>
              <a:rPr lang="en-GB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9417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EB9ED-36E6-D6DE-A8EA-D1FA1606C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28" y="406432"/>
            <a:ext cx="6214332" cy="606245"/>
          </a:xfrm>
        </p:spPr>
        <p:txBody>
          <a:bodyPr/>
          <a:lstStyle/>
          <a:p>
            <a:r>
              <a:rPr lang="en-GB" b="1" dirty="0"/>
              <a:t>Step 2 - Set 1 Sounds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CD876B-29C9-825F-7740-7E753A8F3D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749" y="857250"/>
            <a:ext cx="2004251" cy="13361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Read Write Inc. Phonics: Desktop Speed Sounds Chart Pack of 10 : Tim ...">
            <a:extLst>
              <a:ext uri="{FF2B5EF4-FFF2-40B4-BE49-F238E27FC236}">
                <a16:creationId xmlns:a16="http://schemas.microsoft.com/office/drawing/2014/main" id="{BEEAE31F-917E-9894-4315-5577C70B8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" r="2728" b="5517"/>
          <a:stretch/>
        </p:blipFill>
        <p:spPr bwMode="auto">
          <a:xfrm>
            <a:off x="207818" y="1463496"/>
            <a:ext cx="3117273" cy="4500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91E208-C01B-F11F-7C00-D4DEEE0DDA8F}"/>
              </a:ext>
            </a:extLst>
          </p:cNvPr>
          <p:cNvSpPr txBox="1"/>
          <p:nvPr/>
        </p:nvSpPr>
        <p:spPr>
          <a:xfrm>
            <a:off x="3394363" y="2193418"/>
            <a:ext cx="5382491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indent="-257175">
              <a:buAutoNum type="arabicPeriod"/>
            </a:pPr>
            <a:r>
              <a:rPr lang="en-GB" sz="2100" dirty="0"/>
              <a:t> Learn to read set 1 sounds.</a:t>
            </a:r>
          </a:p>
          <a:p>
            <a:endParaRPr lang="en-GB" sz="2100" dirty="0"/>
          </a:p>
          <a:p>
            <a:r>
              <a:rPr lang="en-GB" sz="2100" dirty="0"/>
              <a:t>2. blending words orally containing these sounds, called sound blending e.g. m-a-t </a:t>
            </a:r>
            <a:r>
              <a:rPr lang="en-GB" sz="2100" i="1" dirty="0"/>
              <a:t>mat, </a:t>
            </a:r>
            <a:r>
              <a:rPr lang="en-GB" sz="2100" dirty="0"/>
              <a:t>s-p-o-t </a:t>
            </a:r>
            <a:r>
              <a:rPr lang="en-GB" sz="2100" i="1" dirty="0"/>
              <a:t>spot. </a:t>
            </a:r>
          </a:p>
          <a:p>
            <a:endParaRPr lang="en-GB" sz="2100" i="1" dirty="0"/>
          </a:p>
          <a:p>
            <a:r>
              <a:rPr lang="en-GB" sz="2100" i="1" dirty="0"/>
              <a:t>3. </a:t>
            </a:r>
            <a:r>
              <a:rPr lang="en-GB" sz="2100" dirty="0"/>
              <a:t>Sounding out words with these sounds on paper (1.1-1.7)</a:t>
            </a:r>
          </a:p>
          <a:p>
            <a:endParaRPr lang="en-GB" sz="2100" dirty="0"/>
          </a:p>
          <a:p>
            <a:r>
              <a:rPr lang="en-GB" sz="2100" dirty="0"/>
              <a:t>4. </a:t>
            </a:r>
            <a:r>
              <a:rPr lang="en-GB" sz="1500" dirty="0"/>
              <a:t>Read specifically coloured storybooks that match with these sounds e.g. Red book for set 1.</a:t>
            </a:r>
          </a:p>
          <a:p>
            <a:pPr marL="257175" indent="-257175">
              <a:buAutoNum type="arabicPeriod"/>
            </a:pPr>
            <a:endParaRPr lang="en-GB" sz="21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F0721A-E6D3-94E0-F88C-A52301C8B2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3339" y="3520703"/>
            <a:ext cx="1493261" cy="6968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7A2800-E369-34BD-1A81-4C1A2A789B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07693" y="4434635"/>
            <a:ext cx="1032277" cy="721387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AF43417-B767-5790-DF0C-110989C28173}"/>
              </a:ext>
            </a:extLst>
          </p:cNvPr>
          <p:cNvCxnSpPr>
            <a:cxnSpLocks/>
          </p:cNvCxnSpPr>
          <p:nvPr/>
        </p:nvCxnSpPr>
        <p:spPr>
          <a:xfrm flipH="1">
            <a:off x="3027217" y="2547505"/>
            <a:ext cx="512620" cy="5541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2C5526EF-ED7F-CA4F-D5D4-4DD47E4F08B0}"/>
              </a:ext>
            </a:extLst>
          </p:cNvPr>
          <p:cNvGrpSpPr/>
          <p:nvPr/>
        </p:nvGrpSpPr>
        <p:grpSpPr>
          <a:xfrm>
            <a:off x="7475782" y="5485559"/>
            <a:ext cx="1447969" cy="1336167"/>
            <a:chOff x="1331639" y="4077051"/>
            <a:chExt cx="2158356" cy="173865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FB54FB9-36CA-D76A-1252-BDECF6E8D698}"/>
                </a:ext>
              </a:extLst>
            </p:cNvPr>
            <p:cNvGrpSpPr/>
            <p:nvPr/>
          </p:nvGrpSpPr>
          <p:grpSpPr>
            <a:xfrm>
              <a:off x="1331639" y="4077051"/>
              <a:ext cx="2158356" cy="1738639"/>
              <a:chOff x="1297076" y="3889727"/>
              <a:chExt cx="1728491" cy="1392370"/>
            </a:xfrm>
          </p:grpSpPr>
          <p:pic>
            <p:nvPicPr>
              <p:cNvPr id="13" name="Picture 12" descr="837119 RED Pin It On CVR.pdf">
                <a:extLst>
                  <a:ext uri="{FF2B5EF4-FFF2-40B4-BE49-F238E27FC236}">
                    <a16:creationId xmlns:a16="http://schemas.microsoft.com/office/drawing/2014/main" id="{BA12DA66-D9AC-A8A0-FDB3-1CBAEBFD35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297076" y="3889729"/>
                <a:ext cx="921153" cy="64867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4" name="Picture 13" descr="837132 GREEN My Dog Ned CVR.pdf">
                <a:extLst>
                  <a:ext uri="{FF2B5EF4-FFF2-40B4-BE49-F238E27FC236}">
                    <a16:creationId xmlns:a16="http://schemas.microsoft.com/office/drawing/2014/main" id="{058EF3B1-370F-D507-9041-05B86EFF44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527744" y="3889727"/>
                <a:ext cx="921154" cy="64867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5" name="Picture 14" descr="837158 PURPLE Billy the Kid CVR.pdf">
                <a:extLst>
                  <a:ext uri="{FF2B5EF4-FFF2-40B4-BE49-F238E27FC236}">
                    <a16:creationId xmlns:a16="http://schemas.microsoft.com/office/drawing/2014/main" id="{4A696F61-B165-1189-1304-7306089641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16078" y="3889731"/>
                <a:ext cx="921156" cy="64867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6" name="Picture 15" descr="837169 PINK Scruffy Ted CVR.pdf">
                <a:extLst>
                  <a:ext uri="{FF2B5EF4-FFF2-40B4-BE49-F238E27FC236}">
                    <a16:creationId xmlns:a16="http://schemas.microsoft.com/office/drawing/2014/main" id="{6E2D6CD9-559B-0A5A-F4A4-D1AE9BBC6A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04411" y="3889731"/>
                <a:ext cx="921156" cy="648679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7" name="Picture 16" descr="837188 ORANGE Playday CVR.pdf">
                <a:extLst>
                  <a:ext uri="{FF2B5EF4-FFF2-40B4-BE49-F238E27FC236}">
                    <a16:creationId xmlns:a16="http://schemas.microsoft.com/office/drawing/2014/main" id="{AFACA74E-0D9A-36EB-8A09-B4C511989D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330302" y="4633418"/>
                <a:ext cx="921154" cy="648679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</p:grpSp>
        <p:pic>
          <p:nvPicPr>
            <p:cNvPr id="10" name="Picture 9" descr="Screen Shot 2016-04-13 at 14.02.55.jpg">
              <a:extLst>
                <a:ext uri="{FF2B5EF4-FFF2-40B4-BE49-F238E27FC236}">
                  <a16:creationId xmlns:a16="http://schemas.microsoft.com/office/drawing/2014/main" id="{A16A32AC-7838-F3EA-120C-BEB590716A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33167" y="5005707"/>
              <a:ext cx="1146650" cy="8100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1" name="Picture 10" descr="837214 BLUE Barker CVR.pdf">
              <a:extLst>
                <a:ext uri="{FF2B5EF4-FFF2-40B4-BE49-F238E27FC236}">
                  <a16:creationId xmlns:a16="http://schemas.microsoft.com/office/drawing/2014/main" id="{1F10F269-3D7E-A188-E0A8-EEBF793FBD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21198" y="5005707"/>
              <a:ext cx="1150238" cy="81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</p:pic>
        <p:pic>
          <p:nvPicPr>
            <p:cNvPr id="12" name="Picture 11" descr="837237 GREY Dangerous dinosaur CVR.pdf">
              <a:extLst>
                <a:ext uri="{FF2B5EF4-FFF2-40B4-BE49-F238E27FC236}">
                  <a16:creationId xmlns:a16="http://schemas.microsoft.com/office/drawing/2014/main" id="{33A4332F-976B-9C3B-BDFE-D3B59FDB0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9230" y="5005707"/>
              <a:ext cx="1150238" cy="8100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24417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B695CB-5026-274D-F937-987D4B88A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4DDD8-F08C-9D98-84EC-FE331ABB9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3 - Fred Talk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974A3F-6C94-291C-DDC2-ABA1389322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02" b="-12602"/>
          <a:stretch>
            <a:fillRect/>
          </a:stretch>
        </p:blipFill>
        <p:spPr>
          <a:xfrm>
            <a:off x="323528" y="1296987"/>
            <a:ext cx="3239852" cy="1890304"/>
          </a:xfrm>
        </p:spPr>
      </p:pic>
      <p:pic>
        <p:nvPicPr>
          <p:cNvPr id="5" name="Picture 2" descr="C:\Users\Davina\Pictures\RWI\feeding Fred.jpg">
            <a:extLst>
              <a:ext uri="{FF2B5EF4-FFF2-40B4-BE49-F238E27FC236}">
                <a16:creationId xmlns:a16="http://schemas.microsoft.com/office/drawing/2014/main" id="{F321739A-5C30-EF9E-10D5-ABE74BF9C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658" y="3315889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6e35b3-6016-4de0-90f4-d6fdbf0a6584" descr="C319D583-5937-41E5-B44E-22D122061351@home">
            <a:extLst>
              <a:ext uri="{FF2B5EF4-FFF2-40B4-BE49-F238E27FC236}">
                <a16:creationId xmlns:a16="http://schemas.microsoft.com/office/drawing/2014/main" id="{6F7FE3EE-4D13-C483-CCEC-8C59385AA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0818" y="3315889"/>
            <a:ext cx="383963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BFF3FC-EDE8-AF4C-1C85-A43ABB3DF671}"/>
              </a:ext>
            </a:extLst>
          </p:cNvPr>
          <p:cNvSpPr txBox="1"/>
          <p:nvPr/>
        </p:nvSpPr>
        <p:spPr>
          <a:xfrm>
            <a:off x="3682315" y="1296987"/>
            <a:ext cx="495327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blending words orally containing these sounds, called sound blending e.g. m-a-t </a:t>
            </a:r>
            <a:r>
              <a:rPr lang="en-GB" sz="28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mat, 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s-p-o-t </a:t>
            </a:r>
            <a:r>
              <a:rPr lang="en-GB" sz="28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spot. </a:t>
            </a:r>
          </a:p>
        </p:txBody>
      </p:sp>
    </p:spTree>
    <p:extLst>
      <p:ext uri="{BB962C8B-B14F-4D97-AF65-F5344CB8AC3E}">
        <p14:creationId xmlns:p14="http://schemas.microsoft.com/office/powerpoint/2010/main" val="136538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8EE1D-DC39-3E03-9853-1C1F62D8F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141" y="298051"/>
            <a:ext cx="3835562" cy="778500"/>
          </a:xfrm>
        </p:spPr>
        <p:txBody>
          <a:bodyPr anchor="b">
            <a:normAutofit fontScale="90000"/>
          </a:bodyPr>
          <a:lstStyle/>
          <a:p>
            <a:r>
              <a:rPr lang="en-GB" dirty="0"/>
              <a:t>Step 4 - Set 2 Sounds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86AF787-8F17-922E-81B6-38AC54DFE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34" y="1392601"/>
            <a:ext cx="3140033" cy="2688658"/>
          </a:xfrm>
        </p:spPr>
        <p:txBody>
          <a:bodyPr anchor="t">
            <a:normAutofit/>
          </a:bodyPr>
          <a:lstStyle/>
          <a:p>
            <a:pPr marL="342900" indent="-342900">
              <a:buFontTx/>
              <a:buChar char="-"/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Learn how to read words with these sounds e.g. ay play</a:t>
            </a:r>
          </a:p>
          <a:p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specifically coloured books to match these sounds e.g. Pink books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F0B645-CC5B-8D2F-7236-BCD9DFE8E5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5967" y="2136421"/>
            <a:ext cx="5746165" cy="38068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A0D680-A2E6-9A94-E2AD-4DDA4FC783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9749" y="857250"/>
            <a:ext cx="2004251" cy="13361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ABA6B8D-97D9-CAB8-BBF6-3A733337F1DD}"/>
              </a:ext>
            </a:extLst>
          </p:cNvPr>
          <p:cNvGrpSpPr/>
          <p:nvPr/>
        </p:nvGrpSpPr>
        <p:grpSpPr>
          <a:xfrm>
            <a:off x="367923" y="4417506"/>
            <a:ext cx="2686176" cy="2163840"/>
            <a:chOff x="1331639" y="4077051"/>
            <a:chExt cx="2158356" cy="173865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729AEAC-D783-3A46-18B4-9D93F6083CD2}"/>
                </a:ext>
              </a:extLst>
            </p:cNvPr>
            <p:cNvGrpSpPr/>
            <p:nvPr/>
          </p:nvGrpSpPr>
          <p:grpSpPr>
            <a:xfrm>
              <a:off x="1331639" y="4077051"/>
              <a:ext cx="2158356" cy="1738639"/>
              <a:chOff x="1297076" y="3889727"/>
              <a:chExt cx="1728491" cy="1392370"/>
            </a:xfrm>
          </p:grpSpPr>
          <p:pic>
            <p:nvPicPr>
              <p:cNvPr id="12" name="Picture 11" descr="837119 RED Pin It On CVR.pdf">
                <a:extLst>
                  <a:ext uri="{FF2B5EF4-FFF2-40B4-BE49-F238E27FC236}">
                    <a16:creationId xmlns:a16="http://schemas.microsoft.com/office/drawing/2014/main" id="{BB1C42C1-84DF-0C55-2BDD-D0BFFEF08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297076" y="3889729"/>
                <a:ext cx="921153" cy="64867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4" name="Picture 13" descr="837132 GREEN My Dog Ned CVR.pdf">
                <a:extLst>
                  <a:ext uri="{FF2B5EF4-FFF2-40B4-BE49-F238E27FC236}">
                    <a16:creationId xmlns:a16="http://schemas.microsoft.com/office/drawing/2014/main" id="{41DCA8DA-6651-48BA-328F-09CECD6E8F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527744" y="3889727"/>
                <a:ext cx="921154" cy="64867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5" name="Picture 14" descr="837158 PURPLE Billy the Kid CVR.pdf">
                <a:extLst>
                  <a:ext uri="{FF2B5EF4-FFF2-40B4-BE49-F238E27FC236}">
                    <a16:creationId xmlns:a16="http://schemas.microsoft.com/office/drawing/2014/main" id="{2A9B0EBC-4712-CB7C-4D77-B8380AA602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16078" y="3889731"/>
                <a:ext cx="921156" cy="64867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6" name="Picture 15" descr="837169 PINK Scruffy Ted CVR.pdf">
                <a:extLst>
                  <a:ext uri="{FF2B5EF4-FFF2-40B4-BE49-F238E27FC236}">
                    <a16:creationId xmlns:a16="http://schemas.microsoft.com/office/drawing/2014/main" id="{0BCA46C3-A761-E47B-0B94-F68C7E2BC3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04411" y="3889731"/>
                <a:ext cx="921156" cy="648679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7" name="Picture 16" descr="837188 ORANGE Playday CVR.pdf">
                <a:extLst>
                  <a:ext uri="{FF2B5EF4-FFF2-40B4-BE49-F238E27FC236}">
                    <a16:creationId xmlns:a16="http://schemas.microsoft.com/office/drawing/2014/main" id="{52EF3F08-CE9F-7E56-1D4F-F1A789F968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330302" y="4633418"/>
                <a:ext cx="921154" cy="648679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</p:grpSp>
        <p:pic>
          <p:nvPicPr>
            <p:cNvPr id="7" name="Picture 6" descr="Screen Shot 2016-04-13 at 14.02.55.jpg">
              <a:extLst>
                <a:ext uri="{FF2B5EF4-FFF2-40B4-BE49-F238E27FC236}">
                  <a16:creationId xmlns:a16="http://schemas.microsoft.com/office/drawing/2014/main" id="{EFAE73E8-5EE2-C64C-23AC-0CE6D9EBB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33167" y="5005707"/>
              <a:ext cx="1146650" cy="8100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9" name="Picture 8" descr="837214 BLUE Barker CVR.pdf">
              <a:extLst>
                <a:ext uri="{FF2B5EF4-FFF2-40B4-BE49-F238E27FC236}">
                  <a16:creationId xmlns:a16="http://schemas.microsoft.com/office/drawing/2014/main" id="{1F9DE43D-9C94-C18F-72F6-0FDD2B334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21198" y="5005707"/>
              <a:ext cx="1150238" cy="81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</p:pic>
        <p:pic>
          <p:nvPicPr>
            <p:cNvPr id="10" name="Picture 9" descr="837237 GREY Dangerous dinosaur CVR.pdf">
              <a:extLst>
                <a:ext uri="{FF2B5EF4-FFF2-40B4-BE49-F238E27FC236}">
                  <a16:creationId xmlns:a16="http://schemas.microsoft.com/office/drawing/2014/main" id="{D7DFD67A-27BF-3A93-2B5E-D6FF118F2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9230" y="5005707"/>
              <a:ext cx="1150238" cy="8100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71161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CFB99-18AB-E475-1FD0-B2B09F803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4 - Set 3 Sounds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EB13DC9-2433-A057-6ADF-7F2F5A0CF2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341" y="1585355"/>
            <a:ext cx="4954732" cy="39124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43AAA8-CAAD-96AF-4507-752DA1CD574C}"/>
              </a:ext>
            </a:extLst>
          </p:cNvPr>
          <p:cNvSpPr txBox="1"/>
          <p:nvPr/>
        </p:nvSpPr>
        <p:spPr>
          <a:xfrm>
            <a:off x="2391159" y="1424301"/>
            <a:ext cx="26254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Split diagraphs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18F9EC-5052-2299-BB20-B1283C2E1B03}"/>
              </a:ext>
            </a:extLst>
          </p:cNvPr>
          <p:cNvSpPr/>
          <p:nvPr/>
        </p:nvSpPr>
        <p:spPr>
          <a:xfrm>
            <a:off x="372341" y="2561359"/>
            <a:ext cx="3893127" cy="90747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8E2C045-0FA1-7C47-4D64-054BAD862D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90" b="2612"/>
          <a:stretch/>
        </p:blipFill>
        <p:spPr>
          <a:xfrm>
            <a:off x="6829329" y="1411432"/>
            <a:ext cx="1414308" cy="426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3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Complex Speed Sounds chart		</a:t>
            </a:r>
          </a:p>
        </p:txBody>
      </p:sp>
      <p:pic>
        <p:nvPicPr>
          <p:cNvPr id="5" name="Picture 4" descr="Complex_Speed_Sounds_Chart.pdf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455585" y="1309655"/>
            <a:ext cx="4320626" cy="554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239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Storybooks</a:t>
            </a:r>
          </a:p>
        </p:txBody>
      </p:sp>
      <p:pic>
        <p:nvPicPr>
          <p:cNvPr id="17" name="Picture 16" descr="837119 RED Pin It On CVR.pd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06141">
            <a:off x="1348346" y="1912368"/>
            <a:ext cx="2205883" cy="15533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 descr="837132 GREEN My Dog Ned CVR.pd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365" y="2217243"/>
            <a:ext cx="2205886" cy="15533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descr="837158 PURPLE Billy the Kid CVR.pdf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7308" y="1526876"/>
            <a:ext cx="2205890" cy="15533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Picture 19" descr="837169 PINK Scruffy Ted CVR.pdf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2328">
            <a:off x="5209307" y="1654530"/>
            <a:ext cx="2205890" cy="15533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 descr="837188 ORANGE Playday CVR.pdf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12186">
            <a:off x="1381037" y="3975476"/>
            <a:ext cx="2205886" cy="15533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 descr="Screen Shot 2016-04-13 at 14.02.55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84228">
            <a:off x="3126463" y="3596295"/>
            <a:ext cx="2199002" cy="15533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837214 BLUE Barker CVR.pdf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654" y="4600471"/>
            <a:ext cx="2205883" cy="15533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16" name="Picture 15" descr="837237 GREY Dangerous dinosaur CVR.pdf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54661">
            <a:off x="5373118" y="3885806"/>
            <a:ext cx="2205883" cy="15533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09061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2"/>
                </a:solidFill>
              </a:rPr>
              <a:t>How does Read Write Inc. teach spelling? </a:t>
            </a:r>
          </a:p>
        </p:txBody>
      </p:sp>
    </p:spTree>
    <p:extLst>
      <p:ext uri="{BB962C8B-B14F-4D97-AF65-F5344CB8AC3E}">
        <p14:creationId xmlns:p14="http://schemas.microsoft.com/office/powerpoint/2010/main" val="2483971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Fred Fingers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44918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96864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2"/>
                </a:solidFill>
              </a:rPr>
              <a:t>How can I help at home? </a:t>
            </a:r>
          </a:p>
        </p:txBody>
      </p:sp>
    </p:spTree>
    <p:extLst>
      <p:ext uri="{BB962C8B-B14F-4D97-AF65-F5344CB8AC3E}">
        <p14:creationId xmlns:p14="http://schemas.microsoft.com/office/powerpoint/2010/main" val="1948173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91636"/>
            <a:ext cx="7478713" cy="864096"/>
          </a:xfrm>
        </p:spPr>
        <p:txBody>
          <a:bodyPr/>
          <a:lstStyle/>
          <a:p>
            <a:r>
              <a:rPr lang="en-US" dirty="0"/>
              <a:t>Story Books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41824">
            <a:off x="3313551" y="1436285"/>
            <a:ext cx="1854905" cy="29488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850" y="3596158"/>
            <a:ext cx="2388998" cy="28771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28769">
            <a:off x="5025219" y="2055078"/>
            <a:ext cx="2921000" cy="3632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78012">
            <a:off x="1210961" y="2165241"/>
            <a:ext cx="1955339" cy="271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961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Story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You're never too old, too wacky, too wild, to pick up a book and read to a child.</a:t>
            </a:r>
          </a:p>
          <a:p>
            <a:pPr algn="r"/>
            <a:r>
              <a:rPr lang="en-US" sz="2800" i="1" dirty="0"/>
              <a:t>Dr Seuss</a:t>
            </a:r>
            <a:endParaRPr lang="en-GB" dirty="0">
              <a:latin typeface="Arial" charset="0"/>
            </a:endParaRP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>
                <a:latin typeface="Arial" charset="0"/>
              </a:rPr>
              <a:t>Read</a:t>
            </a:r>
            <a:r>
              <a:rPr lang="en-GB" b="1" dirty="0">
                <a:latin typeface="Arial" charset="0"/>
              </a:rPr>
              <a:t> </a:t>
            </a:r>
            <a:r>
              <a:rPr lang="en-GB" i="1" dirty="0">
                <a:latin typeface="Arial" charset="0"/>
              </a:rPr>
              <a:t>to</a:t>
            </a:r>
            <a:r>
              <a:rPr lang="en-GB" dirty="0">
                <a:latin typeface="Arial" charset="0"/>
              </a:rPr>
              <a:t> your 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>
                <a:latin typeface="Arial" charset="0"/>
              </a:rPr>
              <a:t>Read with your 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>
                <a:latin typeface="Arial" charset="0"/>
              </a:rPr>
              <a:t>Ask lots of 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endParaRPr lang="en-GB" dirty="0"/>
          </a:p>
          <a:p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pPr>
              <a:lnSpc>
                <a:spcPct val="100000"/>
              </a:lnSpc>
            </a:pPr>
            <a:endParaRPr lang="en-GB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063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>
                <a:latin typeface="Arial" charset="0"/>
              </a:rPr>
              <a:t>Talking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323528" y="1227994"/>
            <a:ext cx="8229600" cy="4559300"/>
          </a:xfrm>
        </p:spPr>
        <p:txBody>
          <a:bodyPr>
            <a:noAutofit/>
          </a:bodyPr>
          <a:lstStyle/>
          <a:p>
            <a:pPr eaLnBrk="1" hangingPunct="1"/>
            <a:r>
              <a:rPr lang="en-GB" sz="2800" b="1" dirty="0">
                <a:latin typeface="Arial" charset="0"/>
              </a:rPr>
              <a:t>Talk </a:t>
            </a:r>
            <a:r>
              <a:rPr lang="en-GB" sz="2800" dirty="0">
                <a:latin typeface="Arial" charset="0"/>
              </a:rPr>
              <a:t>to your child as much as possible and ‘feed’ them new and ambitious vocabulary.</a:t>
            </a:r>
          </a:p>
          <a:p>
            <a:pPr eaLnBrk="1" hangingPunct="1"/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eat</a:t>
            </a:r>
            <a:r>
              <a:rPr lang="en-GB" sz="2800" dirty="0">
                <a:latin typeface="Arial" charset="0"/>
              </a:rPr>
              <a:t> 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33CC33"/>
                </a:solidFill>
                <a:latin typeface="Arial" charset="0"/>
              </a:rPr>
              <a:t>munch</a:t>
            </a:r>
            <a:r>
              <a:rPr lang="en-GB" sz="2800" dirty="0">
                <a:latin typeface="Arial" charset="0"/>
              </a:rPr>
              <a:t>  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7030A0"/>
                </a:solidFill>
                <a:latin typeface="Arial" charset="0"/>
              </a:rPr>
              <a:t>scoff </a:t>
            </a:r>
            <a:r>
              <a:rPr lang="en-GB" sz="2800" dirty="0">
                <a:latin typeface="Arial" charset="0"/>
              </a:rPr>
              <a:t>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00B0F0"/>
                </a:solidFill>
                <a:latin typeface="Arial" charset="0"/>
              </a:rPr>
              <a:t>devour</a:t>
            </a:r>
            <a:r>
              <a:rPr lang="en-GB" sz="2800" dirty="0">
                <a:solidFill>
                  <a:srgbClr val="434343"/>
                </a:solidFill>
                <a:latin typeface="Arial" charset="0"/>
              </a:rPr>
              <a:t> </a:t>
            </a:r>
            <a:r>
              <a:rPr lang="en-GB" sz="2800" dirty="0">
                <a:latin typeface="Arial" charset="0"/>
              </a:rPr>
              <a:t>our lunch now!”</a:t>
            </a: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You’re looking ... not just... but...</a:t>
            </a: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4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47689"/>
            <a:ext cx="8639175" cy="5040560"/>
          </a:xfrm>
        </p:spPr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518" b="-1951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8543734" cy="8640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Reading feeds the imagination, it expands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horizons and offers new and exciting ways of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seeing and making sense of our lives and of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the world around us.</a:t>
            </a:r>
            <a:endParaRPr lang="en-GB" altLang="ja-JP" dirty="0">
              <a:solidFill>
                <a:srgbClr val="5A5A5A"/>
              </a:solidFill>
              <a:latin typeface="Arial" charset="0"/>
              <a:cs typeface="ＭＳ Ｐゴシック" charset="0"/>
            </a:endParaRPr>
          </a:p>
          <a:p>
            <a:pPr algn="r">
              <a:lnSpc>
                <a:spcPct val="80000"/>
              </a:lnSpc>
            </a:pPr>
            <a:r>
              <a:rPr lang="en-US" sz="2400" i="1" dirty="0">
                <a:latin typeface="Arial" charset="0"/>
              </a:rPr>
              <a:t>Michael </a:t>
            </a:r>
            <a:r>
              <a:rPr lang="en-US" sz="2400" i="1" dirty="0" err="1">
                <a:latin typeface="Arial" charset="0"/>
              </a:rPr>
              <a:t>Morpurgo</a:t>
            </a:r>
            <a:r>
              <a:rPr lang="en-US" sz="2400" i="1" dirty="0">
                <a:latin typeface="Arial" charset="0"/>
              </a:rPr>
              <a:t> </a:t>
            </a:r>
            <a:endParaRPr lang="en-GB" sz="2800" i="1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64565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623</TotalTime>
  <Words>950</Words>
  <Application>Microsoft Office PowerPoint</Application>
  <PresentationFormat>On-screen Show (4:3)</PresentationFormat>
  <Paragraphs>142</Paragraphs>
  <Slides>19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Arial Unicode MS</vt:lpstr>
      <vt:lpstr>Calibri</vt:lpstr>
      <vt:lpstr>Garamond</vt:lpstr>
      <vt:lpstr>Times New Roman</vt:lpstr>
      <vt:lpstr>Wingdings</vt:lpstr>
      <vt:lpstr>NEW Phonics Template</vt:lpstr>
      <vt:lpstr>Read Write Inc. </vt:lpstr>
      <vt:lpstr>Read Write Inc. Phonics</vt:lpstr>
      <vt:lpstr>English alphabetic code</vt:lpstr>
      <vt:lpstr>Step 1</vt:lpstr>
      <vt:lpstr>Step 2 - Set 1 Sounds </vt:lpstr>
      <vt:lpstr>Step 3 - Fred Talk</vt:lpstr>
      <vt:lpstr>Step 4 - Set 2 Sounds</vt:lpstr>
      <vt:lpstr>Step 4 - Set 3 Sounds</vt:lpstr>
      <vt:lpstr>Complex Speed Sounds chart  </vt:lpstr>
      <vt:lpstr>Storybooks</vt:lpstr>
      <vt:lpstr>PowerPoint Presentation</vt:lpstr>
      <vt:lpstr>Fred Fingers</vt:lpstr>
      <vt:lpstr>PowerPoint Presentation</vt:lpstr>
      <vt:lpstr>Story Books</vt:lpstr>
      <vt:lpstr>Story Time</vt:lpstr>
      <vt:lpstr>Talking</vt:lpstr>
      <vt:lpstr>Online resources available</vt:lpstr>
      <vt:lpstr>Questions</vt:lpstr>
      <vt:lpstr>PowerPoint Presentation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l.hart</cp:lastModifiedBy>
  <cp:revision>106</cp:revision>
  <dcterms:created xsi:type="dcterms:W3CDTF">2015-11-23T14:36:59Z</dcterms:created>
  <dcterms:modified xsi:type="dcterms:W3CDTF">2026-01-15T17:05:20Z</dcterms:modified>
</cp:coreProperties>
</file>