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91" r:id="rId14"/>
    <p:sldId id="259" r:id="rId15"/>
    <p:sldId id="276" r:id="rId16"/>
    <p:sldId id="275" r:id="rId17"/>
    <p:sldId id="271" r:id="rId18"/>
    <p:sldId id="272" r:id="rId19"/>
    <p:sldId id="289" r:id="rId20"/>
    <p:sldId id="282" r:id="rId21"/>
    <p:sldId id="277" r:id="rId22"/>
    <p:sldId id="279" r:id="rId23"/>
    <p:sldId id="280" r:id="rId24"/>
    <p:sldId id="281" r:id="rId25"/>
    <p:sldId id="283" r:id="rId26"/>
    <p:sldId id="284" r:id="rId27"/>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0" d="100"/>
          <a:sy n="60" d="100"/>
        </p:scale>
        <p:origin x="72" y="12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07/09/2026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07/09/2026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07/09/2026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07/09/2026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Year 1</a:t>
            </a: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1</a:t>
            </a:r>
          </a:p>
        </p:txBody>
      </p:sp>
      <p:sp>
        <p:nvSpPr>
          <p:cNvPr id="3" name="Content Placeholder 2"/>
          <p:cNvSpPr>
            <a:spLocks noGrp="1"/>
          </p:cNvSpPr>
          <p:nvPr>
            <p:ph idx="1"/>
          </p:nvPr>
        </p:nvSpPr>
        <p:spPr>
          <a:xfrm>
            <a:off x="1066800" y="1662545"/>
            <a:ext cx="10393679" cy="4680066"/>
          </a:xfrm>
        </p:spPr>
        <p:txBody>
          <a:bodyPr>
            <a:normAutofit/>
          </a:bodyPr>
          <a:lstStyle/>
          <a:p>
            <a:r>
              <a:rPr lang="en-GB" sz="2400" u="sng" dirty="0">
                <a:latin typeface="Calibri" panose="020F0502020204030204" pitchFamily="34" charset="0"/>
                <a:cs typeface="Calibri" panose="020F0502020204030204" pitchFamily="34" charset="0"/>
              </a:rPr>
              <a:t>Class teachers</a:t>
            </a:r>
          </a:p>
          <a:p>
            <a:r>
              <a:rPr lang="en-GB" sz="2400" dirty="0">
                <a:latin typeface="Calibri" panose="020F0502020204030204" pitchFamily="34" charset="0"/>
                <a:cs typeface="Calibri" panose="020F0502020204030204" pitchFamily="34" charset="0"/>
              </a:rPr>
              <a:t>1RB – Mrs Begum, Mrs Patel and Miss Aslam</a:t>
            </a:r>
          </a:p>
          <a:p>
            <a:r>
              <a:rPr lang="en-GB" sz="2400" dirty="0">
                <a:latin typeface="Calibri" panose="020F0502020204030204" pitchFamily="34" charset="0"/>
                <a:cs typeface="Calibri" panose="020F0502020204030204" pitchFamily="34" charset="0"/>
              </a:rPr>
              <a:t>1SB – Mrs Begum and Mrs Iqbal</a:t>
            </a:r>
          </a:p>
          <a:p>
            <a:r>
              <a:rPr lang="en-GB" sz="2400" dirty="0">
                <a:latin typeface="Calibri" panose="020F0502020204030204" pitchFamily="34" charset="0"/>
                <a:cs typeface="Calibri" panose="020F0502020204030204" pitchFamily="34" charset="0"/>
              </a:rPr>
              <a:t>1Z – Mrs Zubair, Mrs </a:t>
            </a:r>
            <a:r>
              <a:rPr lang="en-GB" sz="2400" dirty="0" err="1">
                <a:latin typeface="Calibri" panose="020F0502020204030204" pitchFamily="34" charset="0"/>
                <a:cs typeface="Calibri" panose="020F0502020204030204" pitchFamily="34" charset="0"/>
              </a:rPr>
              <a:t>Sagoo</a:t>
            </a:r>
            <a:r>
              <a:rPr lang="en-GB" sz="2400" dirty="0">
                <a:latin typeface="Calibri" panose="020F0502020204030204" pitchFamily="34" charset="0"/>
                <a:cs typeface="Calibri" panose="020F0502020204030204" pitchFamily="34" charset="0"/>
              </a:rPr>
              <a:t> and Mrs </a:t>
            </a:r>
            <a:r>
              <a:rPr lang="fi-FI" sz="2400" dirty="0">
                <a:latin typeface="Calibri" panose="020F0502020204030204" pitchFamily="34" charset="0"/>
                <a:cs typeface="Calibri" panose="020F0502020204030204" pitchFamily="34" charset="0"/>
              </a:rPr>
              <a:t>Kalinauskiene</a:t>
            </a:r>
          </a:p>
          <a:p>
            <a:r>
              <a:rPr lang="fi-FI" sz="2400" dirty="0">
                <a:latin typeface="Calibri" panose="020F0502020204030204" pitchFamily="34" charset="0"/>
                <a:cs typeface="Calibri" panose="020F0502020204030204" pitchFamily="34" charset="0"/>
              </a:rPr>
              <a:t>1B – Miss Bahra, Mrs Ahmed, Ms Ali </a:t>
            </a:r>
          </a:p>
          <a:p>
            <a:endParaRPr lang="fi-FI"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Mrs Padda </a:t>
            </a: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EFB81-4BEA-4257-B466-F82731054368}"/>
              </a:ext>
            </a:extLst>
          </p:cNvPr>
          <p:cNvSpPr>
            <a:spLocks noGrp="1"/>
          </p:cNvSpPr>
          <p:nvPr>
            <p:ph type="title"/>
          </p:nvPr>
        </p:nvSpPr>
        <p:spPr/>
        <p:txBody>
          <a:bodyPr/>
          <a:lstStyle/>
          <a:p>
            <a:r>
              <a:rPr lang="en-GB" dirty="0"/>
              <a:t>PE days	</a:t>
            </a:r>
          </a:p>
        </p:txBody>
      </p:sp>
      <p:sp>
        <p:nvSpPr>
          <p:cNvPr id="3" name="Content Placeholder 2">
            <a:extLst>
              <a:ext uri="{FF2B5EF4-FFF2-40B4-BE49-F238E27FC236}">
                <a16:creationId xmlns:a16="http://schemas.microsoft.com/office/drawing/2014/main" id="{A447886E-012B-4B63-B906-1DFCF3887E6E}"/>
              </a:ext>
            </a:extLst>
          </p:cNvPr>
          <p:cNvSpPr>
            <a:spLocks noGrp="1"/>
          </p:cNvSpPr>
          <p:nvPr>
            <p:ph idx="1"/>
          </p:nvPr>
        </p:nvSpPr>
        <p:spPr/>
        <p:txBody>
          <a:bodyPr/>
          <a:lstStyle/>
          <a:p>
            <a:r>
              <a:rPr lang="en-GB" dirty="0"/>
              <a:t>Please could the children come into school in their full PE kit. </a:t>
            </a:r>
          </a:p>
          <a:p>
            <a:endParaRPr lang="en-GB" dirty="0"/>
          </a:p>
          <a:p>
            <a:endParaRPr lang="en-GB" dirty="0"/>
          </a:p>
        </p:txBody>
      </p:sp>
      <p:graphicFrame>
        <p:nvGraphicFramePr>
          <p:cNvPr id="4" name="Table 4">
            <a:extLst>
              <a:ext uri="{FF2B5EF4-FFF2-40B4-BE49-F238E27FC236}">
                <a16:creationId xmlns:a16="http://schemas.microsoft.com/office/drawing/2014/main" id="{6D5DD40D-4202-4893-BA00-858DDA7DB574}"/>
              </a:ext>
            </a:extLst>
          </p:cNvPr>
          <p:cNvGraphicFramePr>
            <a:graphicFrameLocks noGrp="1"/>
          </p:cNvGraphicFramePr>
          <p:nvPr/>
        </p:nvGraphicFramePr>
        <p:xfrm>
          <a:off x="999064" y="2659405"/>
          <a:ext cx="10126136" cy="2184402"/>
        </p:xfrm>
        <a:graphic>
          <a:graphicData uri="http://schemas.openxmlformats.org/drawingml/2006/table">
            <a:tbl>
              <a:tblPr firstRow="1" bandRow="1">
                <a:tableStyleId>{5C22544A-7EE6-4342-B048-85BDC9FD1C3A}</a:tableStyleId>
              </a:tblPr>
              <a:tblGrid>
                <a:gridCol w="2531534">
                  <a:extLst>
                    <a:ext uri="{9D8B030D-6E8A-4147-A177-3AD203B41FA5}">
                      <a16:colId xmlns:a16="http://schemas.microsoft.com/office/drawing/2014/main" val="4199187022"/>
                    </a:ext>
                  </a:extLst>
                </a:gridCol>
                <a:gridCol w="2531534">
                  <a:extLst>
                    <a:ext uri="{9D8B030D-6E8A-4147-A177-3AD203B41FA5}">
                      <a16:colId xmlns:a16="http://schemas.microsoft.com/office/drawing/2014/main" val="431079317"/>
                    </a:ext>
                  </a:extLst>
                </a:gridCol>
                <a:gridCol w="2531534">
                  <a:extLst>
                    <a:ext uri="{9D8B030D-6E8A-4147-A177-3AD203B41FA5}">
                      <a16:colId xmlns:a16="http://schemas.microsoft.com/office/drawing/2014/main" val="862034166"/>
                    </a:ext>
                  </a:extLst>
                </a:gridCol>
                <a:gridCol w="2531534">
                  <a:extLst>
                    <a:ext uri="{9D8B030D-6E8A-4147-A177-3AD203B41FA5}">
                      <a16:colId xmlns:a16="http://schemas.microsoft.com/office/drawing/2014/main" val="1481221587"/>
                    </a:ext>
                  </a:extLst>
                </a:gridCol>
              </a:tblGrid>
              <a:tr h="1092201">
                <a:tc>
                  <a:txBody>
                    <a:bodyPr/>
                    <a:lstStyle/>
                    <a:p>
                      <a:pPr algn="ctr"/>
                      <a:r>
                        <a:rPr lang="en-GB" sz="3200" dirty="0"/>
                        <a:t>1B</a:t>
                      </a:r>
                    </a:p>
                  </a:txBody>
                  <a:tcPr/>
                </a:tc>
                <a:tc>
                  <a:txBody>
                    <a:bodyPr/>
                    <a:lstStyle/>
                    <a:p>
                      <a:pPr algn="ctr"/>
                      <a:r>
                        <a:rPr lang="en-GB" sz="3200" dirty="0"/>
                        <a:t>1Z</a:t>
                      </a:r>
                    </a:p>
                  </a:txBody>
                  <a:tcPr/>
                </a:tc>
                <a:tc>
                  <a:txBody>
                    <a:bodyPr/>
                    <a:lstStyle/>
                    <a:p>
                      <a:pPr algn="ctr"/>
                      <a:r>
                        <a:rPr lang="en-GB" sz="3200" dirty="0"/>
                        <a:t>1SB</a:t>
                      </a:r>
                    </a:p>
                  </a:txBody>
                  <a:tcPr/>
                </a:tc>
                <a:tc>
                  <a:txBody>
                    <a:bodyPr/>
                    <a:lstStyle/>
                    <a:p>
                      <a:pPr algn="ctr"/>
                      <a:r>
                        <a:rPr lang="en-GB" sz="3200" dirty="0"/>
                        <a:t>1RB</a:t>
                      </a:r>
                    </a:p>
                  </a:txBody>
                  <a:tcPr/>
                </a:tc>
                <a:extLst>
                  <a:ext uri="{0D108BD9-81ED-4DB2-BD59-A6C34878D82A}">
                    <a16:rowId xmlns:a16="http://schemas.microsoft.com/office/drawing/2014/main" val="2570649192"/>
                  </a:ext>
                </a:extLst>
              </a:tr>
              <a:tr h="1092201">
                <a:tc>
                  <a:txBody>
                    <a:bodyPr/>
                    <a:lstStyle/>
                    <a:p>
                      <a:r>
                        <a:rPr lang="en-GB" dirty="0"/>
                        <a:t>Outdoor – Monday</a:t>
                      </a:r>
                    </a:p>
                    <a:p>
                      <a:r>
                        <a:rPr lang="en-GB" dirty="0"/>
                        <a:t>Indoor - Friday</a:t>
                      </a:r>
                    </a:p>
                  </a:txBody>
                  <a:tcPr/>
                </a:tc>
                <a:tc>
                  <a:txBody>
                    <a:bodyPr/>
                    <a:lstStyle/>
                    <a:p>
                      <a:r>
                        <a:rPr lang="en-GB" dirty="0"/>
                        <a:t>Outdoor – Wednesday</a:t>
                      </a:r>
                    </a:p>
                    <a:p>
                      <a:r>
                        <a:rPr lang="en-GB" dirty="0"/>
                        <a:t>Indoor - Friday</a:t>
                      </a:r>
                    </a:p>
                    <a:p>
                      <a:endParaRPr lang="en-GB" dirty="0"/>
                    </a:p>
                  </a:txBody>
                  <a:tcPr/>
                </a:tc>
                <a:tc>
                  <a:txBody>
                    <a:bodyPr/>
                    <a:lstStyle/>
                    <a:p>
                      <a:r>
                        <a:rPr lang="en-GB" dirty="0"/>
                        <a:t>Outdoor – Tuesday</a:t>
                      </a:r>
                    </a:p>
                    <a:p>
                      <a:r>
                        <a:rPr lang="en-GB" dirty="0"/>
                        <a:t>Indoor - Friday</a:t>
                      </a:r>
                    </a:p>
                    <a:p>
                      <a:endParaRPr lang="en-GB" dirty="0"/>
                    </a:p>
                  </a:txBody>
                  <a:tcPr/>
                </a:tc>
                <a:tc>
                  <a:txBody>
                    <a:bodyPr/>
                    <a:lstStyle/>
                    <a:p>
                      <a:r>
                        <a:rPr lang="en-GB" dirty="0"/>
                        <a:t>Outdoor – Wednesday</a:t>
                      </a:r>
                    </a:p>
                    <a:p>
                      <a:r>
                        <a:rPr lang="en-GB" dirty="0"/>
                        <a:t>Indoor - Friday</a:t>
                      </a:r>
                    </a:p>
                    <a:p>
                      <a:endParaRPr lang="en-GB" dirty="0"/>
                    </a:p>
                  </a:txBody>
                  <a:tcPr/>
                </a:tc>
                <a:extLst>
                  <a:ext uri="{0D108BD9-81ED-4DB2-BD59-A6C34878D82A}">
                    <a16:rowId xmlns:a16="http://schemas.microsoft.com/office/drawing/2014/main" val="1244097202"/>
                  </a:ext>
                </a:extLst>
              </a:tr>
            </a:tbl>
          </a:graphicData>
        </a:graphic>
      </p:graphicFrame>
    </p:spTree>
    <p:extLst>
      <p:ext uri="{BB962C8B-B14F-4D97-AF65-F5344CB8AC3E}">
        <p14:creationId xmlns:p14="http://schemas.microsoft.com/office/powerpoint/2010/main" val="41355125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lnSpcReduction="10000"/>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 and awards will be given in assemblies</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is </a:t>
            </a:r>
            <a:r>
              <a:rPr lang="en-GB" sz="2000" b="1" dirty="0">
                <a:latin typeface="Calibri" panose="020F0502020204030204" pitchFamily="34" charset="0"/>
                <a:cs typeface="Calibri" panose="020F0502020204030204" pitchFamily="34" charset="0"/>
              </a:rPr>
              <a:t>Where is home? </a:t>
            </a:r>
            <a:endParaRPr lang="en-GB" sz="2000" dirty="0">
              <a:solidFill>
                <a:srgbClr val="FF0000"/>
              </a:solidFill>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Visit 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Individual class teachers will confirm PE days. </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1290</TotalTime>
  <Words>2291</Words>
  <Application>Microsoft Office PowerPoint</Application>
  <PresentationFormat>Widescreen</PresentationFormat>
  <Paragraphs>228</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Courier New</vt:lpstr>
      <vt:lpstr>Garamond</vt:lpstr>
      <vt:lpstr>Symbol</vt:lpstr>
      <vt:lpstr>Times New Roman</vt:lpstr>
      <vt:lpstr>Savon</vt:lpstr>
      <vt:lpstr>Meet The Teacher</vt:lpstr>
      <vt:lpstr>Welcome to Year 1</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PE days </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J.Bahra</cp:lastModifiedBy>
  <cp:revision>99</cp:revision>
  <cp:lastPrinted>2021-09-03T13:21:16Z</cp:lastPrinted>
  <dcterms:created xsi:type="dcterms:W3CDTF">2017-09-12T14:28:49Z</dcterms:created>
  <dcterms:modified xsi:type="dcterms:W3CDTF">2026-09-07T15:37:17Z</dcterms:modified>
</cp:coreProperties>
</file>