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59" r:id="rId14"/>
    <p:sldId id="276" r:id="rId15"/>
    <p:sldId id="275" r:id="rId16"/>
    <p:sldId id="271" r:id="rId17"/>
    <p:sldId id="272" r:id="rId18"/>
    <p:sldId id="289" r:id="rId19"/>
    <p:sldId id="282" r:id="rId20"/>
    <p:sldId id="277" r:id="rId21"/>
    <p:sldId id="279" r:id="rId22"/>
    <p:sldId id="280" r:id="rId23"/>
    <p:sldId id="281" r:id="rId24"/>
    <p:sldId id="283" r:id="rId25"/>
    <p:sldId id="284" r:id="rId26"/>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3" d="100"/>
          <a:sy n="113" d="100"/>
        </p:scale>
        <p:origin x="45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07/09/2026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07/09/2026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07/09/2026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07/09/2026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spelli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a:t>
            </a:r>
            <a:r>
              <a:rPr lang="en-GB" sz="1800">
                <a:solidFill>
                  <a:schemeClr val="tx1"/>
                </a:solidFill>
                <a:latin typeface="Calibri" panose="020F0502020204030204" pitchFamily="34" charset="0"/>
                <a:cs typeface="Calibri" panose="020F0502020204030204" pitchFamily="34" charset="0"/>
              </a:rPr>
              <a:t>Year **</a:t>
            </a:r>
            <a:endParaRPr lang="en-GB" sz="1800" dirty="0">
              <a:solidFill>
                <a:schemeClr val="tx1"/>
              </a:solidFill>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200" y="231423"/>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4</a:t>
            </a:r>
          </a:p>
        </p:txBody>
      </p:sp>
      <p:sp>
        <p:nvSpPr>
          <p:cNvPr id="3" name="Content Placeholder 2"/>
          <p:cNvSpPr>
            <a:spLocks noGrp="1"/>
          </p:cNvSpPr>
          <p:nvPr>
            <p:ph idx="1"/>
          </p:nvPr>
        </p:nvSpPr>
        <p:spPr>
          <a:xfrm>
            <a:off x="880534" y="1346200"/>
            <a:ext cx="10579946" cy="4996411"/>
          </a:xfrm>
        </p:spPr>
        <p:txBody>
          <a:bodyPr>
            <a:normAutofit/>
          </a:bodyPr>
          <a:lstStyle/>
          <a:p>
            <a:r>
              <a:rPr lang="en-GB" sz="2400" u="sng" dirty="0">
                <a:latin typeface="Calibri" panose="020F0502020204030204" pitchFamily="34" charset="0"/>
                <a:cs typeface="Calibri" panose="020F0502020204030204" pitchFamily="34" charset="0"/>
              </a:rPr>
              <a:t>Class teachers</a:t>
            </a:r>
          </a:p>
          <a:p>
            <a:r>
              <a:rPr lang="en-GB" sz="2400" dirty="0">
                <a:latin typeface="Calibri" panose="020F0502020204030204" pitchFamily="34" charset="0"/>
                <a:cs typeface="Calibri" panose="020F0502020204030204" pitchFamily="34" charset="0"/>
              </a:rPr>
              <a:t>Ms Coish (4C)  Head of Year</a:t>
            </a:r>
          </a:p>
          <a:p>
            <a:r>
              <a:rPr lang="en-GB" sz="2400" dirty="0">
                <a:latin typeface="Calibri" panose="020F0502020204030204" pitchFamily="34" charset="0"/>
                <a:cs typeface="Calibri" panose="020F0502020204030204" pitchFamily="34" charset="0"/>
              </a:rPr>
              <a:t>Miss </a:t>
            </a:r>
            <a:r>
              <a:rPr lang="en-GB" sz="2400" dirty="0" err="1">
                <a:latin typeface="Calibri" panose="020F0502020204030204" pitchFamily="34" charset="0"/>
                <a:cs typeface="Calibri" panose="020F0502020204030204" pitchFamily="34" charset="0"/>
              </a:rPr>
              <a:t>Ndlwana</a:t>
            </a:r>
            <a:r>
              <a:rPr lang="en-GB" sz="2400" dirty="0">
                <a:latin typeface="Calibri" panose="020F0502020204030204" pitchFamily="34" charset="0"/>
                <a:cs typeface="Calibri" panose="020F0502020204030204" pitchFamily="34" charset="0"/>
              </a:rPr>
              <a:t> (4N)</a:t>
            </a:r>
          </a:p>
          <a:p>
            <a:r>
              <a:rPr lang="en-GB" sz="2400" dirty="0">
                <a:latin typeface="Calibri" panose="020F0502020204030204" pitchFamily="34" charset="0"/>
                <a:cs typeface="Calibri" panose="020F0502020204030204" pitchFamily="34" charset="0"/>
              </a:rPr>
              <a:t>Miss </a:t>
            </a:r>
            <a:r>
              <a:rPr lang="en-GB" sz="2400" dirty="0" err="1">
                <a:latin typeface="Calibri" panose="020F0502020204030204" pitchFamily="34" charset="0"/>
                <a:cs typeface="Calibri" panose="020F0502020204030204" pitchFamily="34" charset="0"/>
              </a:rPr>
              <a:t>Shubh</a:t>
            </a:r>
            <a:r>
              <a:rPr lang="en-GB" sz="2400" dirty="0">
                <a:latin typeface="Calibri" panose="020F0502020204030204" pitchFamily="34" charset="0"/>
                <a:cs typeface="Calibri" panose="020F0502020204030204" pitchFamily="34" charset="0"/>
              </a:rPr>
              <a:t> (4S)</a:t>
            </a:r>
          </a:p>
          <a:p>
            <a:r>
              <a:rPr lang="en-GB" sz="2400" dirty="0">
                <a:latin typeface="Calibri" panose="020F0502020204030204" pitchFamily="34" charset="0"/>
                <a:cs typeface="Calibri" panose="020F0502020204030204" pitchFamily="34" charset="0"/>
              </a:rPr>
              <a:t>Miss </a:t>
            </a:r>
            <a:r>
              <a:rPr lang="en-GB" sz="2400" dirty="0" err="1">
                <a:latin typeface="Calibri" panose="020F0502020204030204" pitchFamily="34" charset="0"/>
                <a:cs typeface="Calibri" panose="020F0502020204030204" pitchFamily="34" charset="0"/>
              </a:rPr>
              <a:t>Faizi</a:t>
            </a:r>
            <a:r>
              <a:rPr lang="en-GB" sz="2400" dirty="0">
                <a:latin typeface="Calibri" panose="020F0502020204030204" pitchFamily="34" charset="0"/>
                <a:cs typeface="Calibri" panose="020F0502020204030204" pitchFamily="34" charset="0"/>
              </a:rPr>
              <a:t> (4F)</a:t>
            </a:r>
          </a:p>
          <a:p>
            <a:pPr marL="0" indent="0">
              <a:buNone/>
            </a:pPr>
            <a:endParaRPr lang="en-GB" sz="2400" dirty="0">
              <a:latin typeface="Calibri" panose="020F0502020204030204" pitchFamily="34" charset="0"/>
              <a:cs typeface="Calibri" panose="020F0502020204030204" pitchFamily="34" charset="0"/>
            </a:endParaRPr>
          </a:p>
          <a:p>
            <a:r>
              <a:rPr lang="en-GB" sz="2400" u="sng" dirty="0">
                <a:latin typeface="Calibri" panose="020F0502020204030204" pitchFamily="34" charset="0"/>
                <a:cs typeface="Calibri" panose="020F0502020204030204" pitchFamily="34" charset="0"/>
              </a:rPr>
              <a:t>Additional staff</a:t>
            </a:r>
          </a:p>
          <a:p>
            <a:r>
              <a:rPr lang="en-GB" sz="2400" dirty="0">
                <a:latin typeface="Calibri" panose="020F0502020204030204" pitchFamily="34" charset="0"/>
                <a:cs typeface="Calibri" panose="020F0502020204030204" pitchFamily="34" charset="0"/>
              </a:rPr>
              <a:t>Mrs Khan and Mrs Prasad (4C); Mrs Hussain (4N); Mrs </a:t>
            </a:r>
            <a:r>
              <a:rPr lang="en-GB" sz="2400" dirty="0" err="1">
                <a:latin typeface="Calibri" panose="020F0502020204030204" pitchFamily="34" charset="0"/>
                <a:cs typeface="Calibri" panose="020F0502020204030204" pitchFamily="34" charset="0"/>
              </a:rPr>
              <a:t>Oteng</a:t>
            </a:r>
            <a:r>
              <a:rPr lang="en-GB" sz="2400" dirty="0">
                <a:latin typeface="Calibri" panose="020F0502020204030204" pitchFamily="34" charset="0"/>
                <a:cs typeface="Calibri" panose="020F0502020204030204" pitchFamily="34" charset="0"/>
              </a:rPr>
              <a:t> (4S); Mrs Lahoti (4F)</a:t>
            </a: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ULT Link: Ms Riches – Assistant Head Teacher</a:t>
            </a: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92500" lnSpcReduction="2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a:t>
            </a:r>
            <a:r>
              <a:rPr lang="en-GB" sz="2000" dirty="0" err="1">
                <a:latin typeface="Calibri" panose="020F0502020204030204" pitchFamily="34" charset="0"/>
                <a:cs typeface="Calibri" panose="020F0502020204030204" pitchFamily="34" charset="0"/>
              </a:rPr>
              <a:t>powerpoint</a:t>
            </a:r>
            <a:r>
              <a:rPr lang="en-GB" sz="2000" dirty="0">
                <a:latin typeface="Calibri" panose="020F0502020204030204" pitchFamily="34" charset="0"/>
                <a:cs typeface="Calibri" panose="020F0502020204030204" pitchFamily="34" charset="0"/>
              </a:rPr>
              <a:t> as a slideshow and you will be able to click on the </a:t>
            </a:r>
            <a:r>
              <a:rPr lang="en-GB" sz="2000">
                <a:latin typeface="Calibri" panose="020F0502020204030204" pitchFamily="34" charset="0"/>
                <a:cs typeface="Calibri" panose="020F0502020204030204" pitchFamily="34" charset="0"/>
              </a:rPr>
              <a:t>blue underlined link.</a:t>
            </a:r>
            <a:endParaRPr lang="en-GB" sz="2000" dirty="0">
              <a:latin typeface="Calibri" panose="020F0502020204030204" pitchFamily="34" charset="0"/>
              <a:cs typeface="Calibri" panose="020F0502020204030204" pitchFamily="34" charset="0"/>
            </a:endParaRP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pPr lvl="1"/>
            <a:endParaRPr lang="en-GB" sz="2400" u="sng" dirty="0"/>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 </a:t>
            </a:r>
            <a:r>
              <a:rPr lang="en-GB" sz="2000" b="1" dirty="0">
                <a:latin typeface="Calibri" panose="020F0502020204030204" pitchFamily="34" charset="0"/>
                <a:ea typeface="Calibri" panose="020F0502020204030204" pitchFamily="34" charset="0"/>
                <a:cs typeface="Times New Roman" panose="02020603050405020304" pitchFamily="18" charset="0"/>
              </a:rPr>
              <a:t>Our school target for this year is 96%.</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r>
              <a:rPr lang="en-GB" dirty="0">
                <a:latin typeface="Calibri" panose="020F0502020204030204" pitchFamily="34" charset="0"/>
                <a:cs typeface="Calibri" panose="020F0502020204030204" pitchFamily="34" charset="0"/>
              </a:rPr>
              <a:t>Some pupils have serious allergies and so we appreciate your cooperation in children NOT sharing food, especially on trips, in the playground or at the end of the school day</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t>This includes party bags- please ensure that party bags do not include sweets, crisps, cakes or chocolate</a:t>
            </a:r>
          </a:p>
          <a:p>
            <a:pPr marL="0" indent="0">
              <a:buNone/>
            </a:pPr>
            <a:endParaRPr lang="en-GB" dirty="0"/>
          </a:p>
          <a:p>
            <a:pPr lvl="1"/>
            <a:endParaRPr lang="en-GB" sz="2400" dirty="0"/>
          </a:p>
        </p:txBody>
      </p:sp>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4" y="1745673"/>
            <a:ext cx="10537766" cy="4497185"/>
          </a:xfrm>
        </p:spPr>
        <p:txBody>
          <a:bodyPr>
            <a:normAutofit/>
          </a:bodyPr>
          <a:lstStyle/>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a:t>
            </a:r>
          </a:p>
          <a:p>
            <a:r>
              <a:rPr lang="en-GB" sz="2400" dirty="0">
                <a:latin typeface="Calibri" panose="020F0502020204030204" pitchFamily="34" charset="0"/>
                <a:cs typeface="Calibri" panose="020F0502020204030204" pitchFamily="34" charset="0"/>
              </a:rPr>
              <a:t>Membership of and visits to libraries are encouraged</a:t>
            </a:r>
            <a:endParaRPr lang="en-GB"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25489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1066800" y="1585519"/>
            <a:ext cx="10058400" cy="4673965"/>
          </a:xfrm>
        </p:spPr>
        <p:txBody>
          <a:bodyPr>
            <a:noAutofit/>
          </a:bodyPr>
          <a:lstStyle/>
          <a:p>
            <a:pPr marL="0" indent="0">
              <a:buNone/>
            </a:pPr>
            <a:r>
              <a:rPr lang="en-GB" sz="2000" u="sng" dirty="0">
                <a:latin typeface="Calibri" panose="020F0502020204030204" pitchFamily="34" charset="0"/>
                <a:cs typeface="Calibri" panose="020F0502020204030204" pitchFamily="34" charset="0"/>
              </a:rPr>
              <a:t>Writing</a:t>
            </a:r>
          </a:p>
          <a:p>
            <a:r>
              <a:rPr lang="en-GB" sz="2000" dirty="0">
                <a:latin typeface="Calibri" panose="020F0502020204030204" pitchFamily="34" charset="0"/>
                <a:cs typeface="Calibri" panose="020F0502020204030204" pitchFamily="34" charset="0"/>
              </a:rPr>
              <a:t>Students should be thinking about high-quality presentation in all their work, using joined, legible handwriting</a:t>
            </a: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Spelling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All the spelling scheme spelling lists are available on the website in </a:t>
            </a:r>
            <a:r>
              <a:rPr lang="en-GB" sz="2000" dirty="0">
                <a:latin typeface="Calibri" panose="020F0502020204030204" pitchFamily="34" charset="0"/>
                <a:cs typeface="Calibri" panose="020F0502020204030204" pitchFamily="34" charset="0"/>
                <a:hlinkClick r:id="rId2"/>
              </a:rPr>
              <a:t>Curriculum/English/Spelling</a:t>
            </a:r>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Topic</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This term’s theme is </a:t>
            </a:r>
            <a:r>
              <a:rPr lang="en-GB" sz="2000" b="1" dirty="0">
                <a:latin typeface="Calibri" panose="020F0502020204030204" pitchFamily="34" charset="0"/>
                <a:cs typeface="Calibri" panose="020F0502020204030204" pitchFamily="34" charset="0"/>
              </a:rPr>
              <a:t>The Frozen Kingdom</a:t>
            </a:r>
            <a:endParaRPr lang="en-GB" sz="2000" dirty="0">
              <a:solidFill>
                <a:srgbClr val="FF0000"/>
              </a:solidFill>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Visit the </a:t>
            </a:r>
            <a:r>
              <a:rPr lang="en-GB" sz="2000" dirty="0">
                <a:latin typeface="Calibri" panose="020F0502020204030204" pitchFamily="34" charset="0"/>
                <a:cs typeface="Calibri" panose="020F0502020204030204" pitchFamily="34" charset="0"/>
                <a:hlinkClick r:id="rId3"/>
              </a:rPr>
              <a:t>curriculum section</a:t>
            </a:r>
            <a:r>
              <a:rPr lang="en-GB" sz="2000" dirty="0">
                <a:latin typeface="Calibri" panose="020F0502020204030204" pitchFamily="34" charset="0"/>
                <a:cs typeface="Calibri" panose="020F0502020204030204" pitchFamily="34" charset="0"/>
              </a:rPr>
              <a:t> of our school website to find out more about our curriculum and what your child is learning</a:t>
            </a:r>
          </a:p>
        </p:txBody>
      </p:sp>
    </p:spTree>
    <p:extLst>
      <p:ext uri="{BB962C8B-B14F-4D97-AF65-F5344CB8AC3E}">
        <p14:creationId xmlns:p14="http://schemas.microsoft.com/office/powerpoint/2010/main" val="286623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149" y="456179"/>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1066800" y="1507746"/>
            <a:ext cx="10058400" cy="4844928"/>
          </a:xfrm>
        </p:spPr>
        <p:txBody>
          <a:bodyPr>
            <a:normAutofit lnSpcReduction="10000"/>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Our PE days are: Monday (outdoor) and Wednesday (indoor) for 4S and 4N</a:t>
            </a:r>
          </a:p>
          <a:p>
            <a:pPr marL="0" indent="0">
              <a:buNone/>
            </a:pPr>
            <a:r>
              <a:rPr lang="en-GB" dirty="0">
                <a:latin typeface="Calibri" panose="020F0502020204030204" pitchFamily="34" charset="0"/>
                <a:cs typeface="Calibri" panose="020F0502020204030204" pitchFamily="34" charset="0"/>
              </a:rPr>
              <a:t>                                  Tuesday (outdoor) and Wednesday (indoor) for 4F and 4C </a:t>
            </a: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031783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Please check and sign each piece of homework to state that you are happy with the quality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this should be returned when requested.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weekly; the majority of the time it will be given out on Friday and returned Wednesday</a:t>
            </a:r>
            <a:r>
              <a:rPr lang="en-GB" sz="2000" dirty="0"/>
              <a:t>.</a:t>
            </a:r>
          </a:p>
        </p:txBody>
      </p:sp>
    </p:spTree>
    <p:extLst>
      <p:ext uri="{BB962C8B-B14F-4D97-AF65-F5344CB8AC3E}">
        <p14:creationId xmlns:p14="http://schemas.microsoft.com/office/powerpoint/2010/main" val="2604946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1" y="1636491"/>
            <a:ext cx="10393679" cy="4289367"/>
          </a:xfrm>
        </p:spPr>
        <p:txBody>
          <a:bodyPr>
            <a:normAutofit fontScale="85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spTree>
    <p:extLst>
      <p:ext uri="{BB962C8B-B14F-4D97-AF65-F5344CB8AC3E}">
        <p14:creationId xmlns:p14="http://schemas.microsoft.com/office/powerpoint/2010/main" val="2757983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10058400" cy="3931920"/>
          </a:xfrm>
        </p:spPr>
        <p:txBody>
          <a:bodyPr>
            <a:normAutofit lnSpcReduction="1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23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r>
              <a:rPr lang="en-GB" sz="2000" dirty="0">
                <a:latin typeface="Calibri" panose="020F0502020204030204" pitchFamily="34" charset="0"/>
                <a:cs typeface="Calibri" panose="020F0502020204030204" pitchFamily="34" charset="0"/>
              </a:rPr>
              <a:t>We already have two trips planned in Autumn Term. The dates for these will be: </a:t>
            </a:r>
          </a:p>
          <a:p>
            <a:pPr lvl="1"/>
            <a:endParaRPr lang="en-GB" sz="20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rPr>
              <a:t>Friday 9</a:t>
            </a:r>
            <a:r>
              <a:rPr lang="en-GB" sz="1800" baseline="30000" dirty="0">
                <a:latin typeface="Calibri" panose="020F0502020204030204" pitchFamily="34" charset="0"/>
                <a:cs typeface="Calibri" panose="020F0502020204030204" pitchFamily="34" charset="0"/>
              </a:rPr>
              <a:t>th</a:t>
            </a:r>
            <a:r>
              <a:rPr lang="en-GB" sz="1800" dirty="0">
                <a:latin typeface="Calibri" panose="020F0502020204030204" pitchFamily="34" charset="0"/>
                <a:cs typeface="Calibri" panose="020F0502020204030204" pitchFamily="34" charset="0"/>
              </a:rPr>
              <a:t> October (return back to school at 3.30pm)</a:t>
            </a:r>
          </a:p>
          <a:p>
            <a:pPr lvl="2"/>
            <a:r>
              <a:rPr lang="en-GB" sz="1800" dirty="0">
                <a:latin typeface="Calibri" panose="020F0502020204030204" pitchFamily="34" charset="0"/>
                <a:cs typeface="Calibri" panose="020F0502020204030204" pitchFamily="34" charset="0"/>
              </a:rPr>
              <a:t>Wednesday 25</a:t>
            </a:r>
            <a:r>
              <a:rPr lang="en-GB" sz="1800" baseline="30000" dirty="0">
                <a:latin typeface="Calibri" panose="020F0502020204030204" pitchFamily="34" charset="0"/>
                <a:cs typeface="Calibri" panose="020F0502020204030204" pitchFamily="34" charset="0"/>
              </a:rPr>
              <a:t>th</a:t>
            </a:r>
            <a:r>
              <a:rPr lang="en-GB" sz="1800" dirty="0">
                <a:latin typeface="Calibri" panose="020F0502020204030204" pitchFamily="34" charset="0"/>
                <a:cs typeface="Calibri" panose="020F0502020204030204" pitchFamily="34" charset="0"/>
              </a:rPr>
              <a:t> November (return back to school at 6.30pm)</a:t>
            </a:r>
          </a:p>
          <a:p>
            <a:pPr marL="274320" lvl="1" indent="0">
              <a:buNone/>
            </a:pPr>
            <a:endParaRPr lang="en-GB" sz="2000" dirty="0"/>
          </a:p>
          <a:p>
            <a:pPr marL="274320" lvl="1" indent="0">
              <a:buNone/>
            </a:pPr>
            <a:endParaRPr lang="en-GB" sz="2000" dirty="0"/>
          </a:p>
          <a:p>
            <a:endParaRPr lang="en-GB" dirty="0"/>
          </a:p>
        </p:txBody>
      </p:sp>
    </p:spTree>
    <p:extLst>
      <p:ext uri="{BB962C8B-B14F-4D97-AF65-F5344CB8AC3E}">
        <p14:creationId xmlns:p14="http://schemas.microsoft.com/office/powerpoint/2010/main" val="1701861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spTree>
    <p:extLst>
      <p:ext uri="{BB962C8B-B14F-4D97-AF65-F5344CB8AC3E}">
        <p14:creationId xmlns:p14="http://schemas.microsoft.com/office/powerpoint/2010/main" val="2626511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January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15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to Friday </a:t>
            </a:r>
            <a:r>
              <a:rPr lang="en-GB" dirty="0">
                <a:latin typeface="Calibri" panose="020F0502020204030204" pitchFamily="34" charset="0"/>
                <a:ea typeface="Times New Roman" panose="02020603050405020304" pitchFamily="18" charset="0"/>
              </a:rPr>
              <a:t>19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a:t>
            </a:r>
            <a:r>
              <a:rPr lang="en-GB" sz="1800" dirty="0">
                <a:effectLst/>
                <a:latin typeface="Calibri" panose="020F0502020204030204" pitchFamily="34" charset="0"/>
                <a:ea typeface="Times New Roman" panose="02020603050405020304" pitchFamily="18" charset="0"/>
              </a:rPr>
              <a:t>day 25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2027–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Spring break:</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Fri</a:t>
            </a:r>
            <a:r>
              <a:rPr lang="en-GB" sz="1800" dirty="0">
                <a:effectLst/>
                <a:latin typeface="Calibri" panose="020F0502020204030204" pitchFamily="34" charset="0"/>
                <a:ea typeface="Times New Roman" panose="02020603050405020304" pitchFamily="18" charset="0"/>
              </a:rPr>
              <a:t>day </a:t>
            </a:r>
            <a:r>
              <a:rPr lang="en-GB" dirty="0">
                <a:latin typeface="Calibri" panose="020F0502020204030204" pitchFamily="34" charset="0"/>
                <a:ea typeface="Times New Roman" panose="02020603050405020304" pitchFamily="18" charset="0"/>
              </a:rPr>
              <a:t>26</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to Friday </a:t>
            </a:r>
            <a:r>
              <a:rPr lang="en-GB" dirty="0">
                <a:latin typeface="Calibri" panose="020F0502020204030204" pitchFamily="34" charset="0"/>
                <a:ea typeface="Times New Roman" panose="02020603050405020304" pitchFamily="18" charset="0"/>
              </a:rPr>
              <a:t>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Parents’ Consultation Meeting: </a:t>
            </a:r>
            <a:r>
              <a:rPr lang="en-GB" sz="1800" dirty="0">
                <a:effectLst/>
                <a:latin typeface="Calibri" panose="020F0502020204030204" pitchFamily="34" charset="0"/>
                <a:ea typeface="Times New Roman" panose="02020603050405020304" pitchFamily="18" charset="0"/>
              </a:rPr>
              <a:t>Wednesday 10</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507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1066800" y="1762911"/>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12</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a:t>
            </a:r>
            <a:r>
              <a:rPr lang="en-GB" dirty="0">
                <a:latin typeface="Calibri" panose="020F0502020204030204" pitchFamily="34" charset="0"/>
                <a:ea typeface="Times New Roman" panose="02020603050405020304" pitchFamily="18" charset="0"/>
              </a:rPr>
              <a:t>31</a:t>
            </a:r>
            <a:r>
              <a:rPr lang="en-GB" baseline="30000" dirty="0">
                <a:latin typeface="Calibri" panose="020F0502020204030204" pitchFamily="34" charset="0"/>
                <a:ea typeface="Times New Roman" panose="02020603050405020304" pitchFamily="18" charset="0"/>
              </a:rPr>
              <a:t>st</a:t>
            </a:r>
            <a:r>
              <a:rPr lang="en-GB" sz="1800" dirty="0">
                <a:effectLst/>
                <a:latin typeface="Calibri" panose="020F0502020204030204" pitchFamily="34" charset="0"/>
                <a:ea typeface="Times New Roman" panose="02020603050405020304" pitchFamily="18" charset="0"/>
              </a:rPr>
              <a:t> May to Friday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June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Thursday 22</a:t>
            </a:r>
            <a:r>
              <a:rPr lang="en-GB" baseline="30000" dirty="0">
                <a:latin typeface="Calibri" panose="020F0502020204030204" pitchFamily="34" charset="0"/>
                <a:ea typeface="Times New Roman" panose="02020603050405020304" pitchFamily="18" charset="0"/>
              </a:rPr>
              <a:t>nd</a:t>
            </a:r>
            <a:r>
              <a:rPr lang="en-GB" sz="1800" dirty="0">
                <a:effectLst/>
                <a:latin typeface="Calibri" panose="020F0502020204030204" pitchFamily="34" charset="0"/>
                <a:ea typeface="Times New Roman" panose="02020603050405020304" pitchFamily="18" charset="0"/>
              </a:rPr>
              <a:t> July 2027 –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Open Evening: </a:t>
            </a:r>
            <a:r>
              <a:rPr lang="en-GB" sz="1800" dirty="0">
                <a:effectLst/>
                <a:latin typeface="Calibri" panose="020F0502020204030204" pitchFamily="34" charset="0"/>
                <a:ea typeface="Times New Roman" panose="02020603050405020304" pitchFamily="18" charset="0"/>
              </a:rPr>
              <a:t>Thursday </a:t>
            </a:r>
            <a:r>
              <a:rPr lang="en-GB" dirty="0">
                <a:latin typeface="Calibri" panose="020F0502020204030204" pitchFamily="34" charset="0"/>
                <a:ea typeface="Times New Roman" panose="02020603050405020304" pitchFamily="18" charset="0"/>
              </a:rPr>
              <a:t>8</a:t>
            </a:r>
            <a:r>
              <a:rPr lang="en-GB" baseline="30000" dirty="0">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July 2027 (TBC)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5588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1295</TotalTime>
  <Words>2359</Words>
  <Application>Microsoft Office PowerPoint</Application>
  <PresentationFormat>Widescreen</PresentationFormat>
  <Paragraphs>221</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Courier New</vt:lpstr>
      <vt:lpstr>Garamond</vt:lpstr>
      <vt:lpstr>Symbol</vt:lpstr>
      <vt:lpstr>Times New Roman</vt:lpstr>
      <vt:lpstr>Savon</vt:lpstr>
      <vt:lpstr>Meet The Teacher</vt:lpstr>
      <vt:lpstr>Welcome to Year 4</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Curriculum</vt:lpstr>
      <vt:lpstr>Curriculum</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G.Coish</cp:lastModifiedBy>
  <cp:revision>103</cp:revision>
  <cp:lastPrinted>2021-09-03T13:21:16Z</cp:lastPrinted>
  <dcterms:created xsi:type="dcterms:W3CDTF">2017-09-12T14:28:49Z</dcterms:created>
  <dcterms:modified xsi:type="dcterms:W3CDTF">2026-09-07T15:32:46Z</dcterms:modified>
</cp:coreProperties>
</file>