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91" r:id="rId14"/>
    <p:sldId id="290" r:id="rId15"/>
    <p:sldId id="292" r:id="rId16"/>
    <p:sldId id="299" r:id="rId17"/>
    <p:sldId id="275" r:id="rId18"/>
    <p:sldId id="271" r:id="rId19"/>
    <p:sldId id="272" r:id="rId20"/>
    <p:sldId id="289" r:id="rId21"/>
    <p:sldId id="282" r:id="rId22"/>
    <p:sldId id="277" r:id="rId23"/>
    <p:sldId id="279" r:id="rId24"/>
    <p:sldId id="280" r:id="rId25"/>
    <p:sldId id="281" r:id="rId26"/>
    <p:sldId id="283" r:id="rId27"/>
    <p:sldId id="284" r:id="rId28"/>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20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05/10/2026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05/10/2026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05/10/2026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05/10/2026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05/10/2026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05/10/2026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05/10/2026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clevelandroadpri.uk/our-curriculu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Reception</a:t>
            </a:r>
          </a:p>
        </p:txBody>
      </p:sp>
      <p:sp>
        <p:nvSpPr>
          <p:cNvPr id="3" name="Content Placeholder 2"/>
          <p:cNvSpPr>
            <a:spLocks noGrp="1"/>
          </p:cNvSpPr>
          <p:nvPr>
            <p:ph idx="1"/>
          </p:nvPr>
        </p:nvSpPr>
        <p:spPr>
          <a:xfrm>
            <a:off x="1066800" y="1662545"/>
            <a:ext cx="10393679" cy="4680066"/>
          </a:xfrm>
        </p:spPr>
        <p:txBody>
          <a:bodyPr>
            <a:noAutofit/>
          </a:bodyPr>
          <a:lstStyle/>
          <a:p>
            <a:pPr marL="0" indent="0">
              <a:buNone/>
            </a:pPr>
            <a:r>
              <a:rPr lang="en-GB" sz="1200" u="sng" dirty="0">
                <a:latin typeface="Calibri" panose="020F0502020204030204" pitchFamily="34" charset="0"/>
                <a:cs typeface="Calibri" panose="020F0502020204030204" pitchFamily="34" charset="0"/>
              </a:rPr>
              <a:t>Class teachers</a:t>
            </a:r>
          </a:p>
          <a:p>
            <a:r>
              <a:rPr lang="en-GB" sz="1200" dirty="0">
                <a:latin typeface="Calibri" panose="020F0502020204030204" pitchFamily="34" charset="0"/>
                <a:cs typeface="Calibri" panose="020F0502020204030204" pitchFamily="34" charset="0"/>
              </a:rPr>
              <a:t>RY - Mrs Yeasmin (Year Group Leader)</a:t>
            </a:r>
          </a:p>
          <a:p>
            <a:r>
              <a:rPr lang="en-GB" sz="1200" dirty="0">
                <a:latin typeface="Calibri" panose="020F0502020204030204" pitchFamily="34" charset="0"/>
                <a:cs typeface="Calibri" panose="020F0502020204030204" pitchFamily="34" charset="0"/>
              </a:rPr>
              <a:t>RA - Miss Asghar</a:t>
            </a:r>
          </a:p>
          <a:p>
            <a:r>
              <a:rPr lang="en-GB" sz="1200" dirty="0">
                <a:latin typeface="Calibri" panose="020F0502020204030204" pitchFamily="34" charset="0"/>
                <a:cs typeface="Calibri" panose="020F0502020204030204" pitchFamily="34" charset="0"/>
              </a:rPr>
              <a:t>RN - Miss </a:t>
            </a:r>
            <a:r>
              <a:rPr lang="en-GB" sz="1200" dirty="0" err="1">
                <a:latin typeface="Calibri" panose="020F0502020204030204" pitchFamily="34" charset="0"/>
                <a:cs typeface="Calibri" panose="020F0502020204030204" pitchFamily="34" charset="0"/>
              </a:rPr>
              <a:t>Namajee</a:t>
            </a:r>
            <a:endParaRPr lang="en-GB" sz="1200"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RB - Miss Brady</a:t>
            </a:r>
          </a:p>
          <a:p>
            <a:pPr marL="0" indent="0">
              <a:buNone/>
            </a:pPr>
            <a:endParaRPr lang="en-GB" sz="1200" u="sng" dirty="0">
              <a:latin typeface="Calibri" panose="020F0502020204030204" pitchFamily="34" charset="0"/>
              <a:cs typeface="Calibri" panose="020F0502020204030204" pitchFamily="34" charset="0"/>
            </a:endParaRPr>
          </a:p>
          <a:p>
            <a:pPr marL="0" indent="0">
              <a:buNone/>
            </a:pPr>
            <a:r>
              <a:rPr lang="en-GB" sz="1200" u="sng" dirty="0">
                <a:latin typeface="Calibri" panose="020F0502020204030204" pitchFamily="34" charset="0"/>
                <a:cs typeface="Calibri" panose="020F0502020204030204" pitchFamily="34" charset="0"/>
              </a:rPr>
              <a:t>Additional staff</a:t>
            </a:r>
          </a:p>
          <a:p>
            <a:r>
              <a:rPr lang="en-GB" sz="1200" dirty="0">
                <a:latin typeface="Calibri" panose="020F0502020204030204" pitchFamily="34" charset="0"/>
                <a:cs typeface="Calibri" panose="020F0502020204030204" pitchFamily="34" charset="0"/>
              </a:rPr>
              <a:t>RY – Mrs </a:t>
            </a:r>
            <a:r>
              <a:rPr lang="en-GB" sz="1200" dirty="0" err="1">
                <a:latin typeface="Calibri" panose="020F0502020204030204" pitchFamily="34" charset="0"/>
                <a:cs typeface="Calibri" panose="020F0502020204030204" pitchFamily="34" charset="0"/>
              </a:rPr>
              <a:t>Nasiri</a:t>
            </a:r>
            <a:r>
              <a:rPr lang="en-GB" sz="1200" dirty="0">
                <a:latin typeface="Calibri" panose="020F0502020204030204" pitchFamily="34" charset="0"/>
                <a:cs typeface="Calibri" panose="020F0502020204030204" pitchFamily="34" charset="0"/>
              </a:rPr>
              <a:t>, Miss Wilson, Mrs Yasmin (Class Teacher on Fridays)</a:t>
            </a:r>
          </a:p>
          <a:p>
            <a:r>
              <a:rPr lang="en-GB" sz="1200" dirty="0">
                <a:latin typeface="Calibri" panose="020F0502020204030204" pitchFamily="34" charset="0"/>
                <a:cs typeface="Calibri" panose="020F0502020204030204" pitchFamily="34" charset="0"/>
              </a:rPr>
              <a:t>RA – Mrs Singh, Miss </a:t>
            </a:r>
            <a:r>
              <a:rPr lang="en-GB" sz="1200" dirty="0" err="1">
                <a:latin typeface="Calibri" panose="020F0502020204030204" pitchFamily="34" charset="0"/>
                <a:cs typeface="Calibri" panose="020F0502020204030204" pitchFamily="34" charset="0"/>
              </a:rPr>
              <a:t>Vrashali</a:t>
            </a:r>
            <a:r>
              <a:rPr lang="en-GB" sz="1200" dirty="0">
                <a:latin typeface="Calibri" panose="020F0502020204030204" pitchFamily="34" charset="0"/>
                <a:cs typeface="Calibri" panose="020F0502020204030204" pitchFamily="34" charset="0"/>
              </a:rPr>
              <a:t>, Mrs Niaz  </a:t>
            </a:r>
          </a:p>
          <a:p>
            <a:r>
              <a:rPr lang="en-GB" sz="1200" dirty="0">
                <a:latin typeface="Calibri" panose="020F0502020204030204" pitchFamily="34" charset="0"/>
                <a:cs typeface="Calibri" panose="020F0502020204030204" pitchFamily="34" charset="0"/>
              </a:rPr>
              <a:t>RN – Ms </a:t>
            </a:r>
            <a:r>
              <a:rPr lang="en-GB" sz="1200" dirty="0" err="1">
                <a:latin typeface="Calibri" panose="020F0502020204030204" pitchFamily="34" charset="0"/>
                <a:cs typeface="Calibri" panose="020F0502020204030204" pitchFamily="34" charset="0"/>
              </a:rPr>
              <a:t>Ferdows</a:t>
            </a:r>
            <a:r>
              <a:rPr lang="en-GB" sz="1200" dirty="0">
                <a:latin typeface="Calibri" panose="020F0502020204030204" pitchFamily="34" charset="0"/>
                <a:cs typeface="Calibri" panose="020F0502020204030204" pitchFamily="34" charset="0"/>
              </a:rPr>
              <a:t>, Ms Yasmin</a:t>
            </a:r>
          </a:p>
          <a:p>
            <a:r>
              <a:rPr lang="en-GB" sz="1200" dirty="0">
                <a:latin typeface="Calibri" panose="020F0502020204030204" pitchFamily="34" charset="0"/>
                <a:cs typeface="Calibri" panose="020F0502020204030204" pitchFamily="34" charset="0"/>
              </a:rPr>
              <a:t>RB – Miss Patel, Mrs Osman</a:t>
            </a:r>
          </a:p>
          <a:p>
            <a:r>
              <a:rPr lang="en-GB" sz="1200" dirty="0">
                <a:latin typeface="Calibri" panose="020F0502020204030204" pitchFamily="34" charset="0"/>
                <a:cs typeface="Calibri" panose="020F0502020204030204" pitchFamily="34" charset="0"/>
              </a:rPr>
              <a:t>Mrs May – P.E Teacher</a:t>
            </a:r>
          </a:p>
          <a:p>
            <a:r>
              <a:rPr lang="en-GB" sz="1200" dirty="0">
                <a:latin typeface="Calibri" panose="020F0502020204030204" pitchFamily="34" charset="0"/>
                <a:cs typeface="Calibri" panose="020F0502020204030204" pitchFamily="34" charset="0"/>
              </a:rPr>
              <a:t>Mr Jones – Spanish Teacher</a:t>
            </a:r>
          </a:p>
          <a:p>
            <a:r>
              <a:rPr lang="en-GB" sz="1200" dirty="0">
                <a:latin typeface="Calibri" panose="020F0502020204030204" pitchFamily="34" charset="0"/>
                <a:cs typeface="Calibri" panose="020F0502020204030204" pitchFamily="34" charset="0"/>
              </a:rPr>
              <a:t>Mr Albert – Music Teacher</a:t>
            </a:r>
          </a:p>
          <a:p>
            <a:pPr marL="0" indent="0">
              <a:buNone/>
            </a:pPr>
            <a:r>
              <a:rPr lang="en-GB" sz="1200" u="sng" dirty="0">
                <a:latin typeface="Calibri" panose="020F0502020204030204" pitchFamily="34" charset="0"/>
                <a:cs typeface="Calibri" panose="020F0502020204030204" pitchFamily="34" charset="0"/>
              </a:rPr>
              <a:t>ULT Link: </a:t>
            </a:r>
          </a:p>
          <a:p>
            <a:r>
              <a:rPr lang="en-GB" sz="1200" dirty="0">
                <a:latin typeface="Calibri" panose="020F0502020204030204" pitchFamily="34" charset="0"/>
                <a:cs typeface="Calibri" panose="020F0502020204030204" pitchFamily="34" charset="0"/>
              </a:rPr>
              <a:t>Mr Bayliss (SENDCO)</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85000" lnSpcReduction="1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power point as a slideshow and you will be able to click on the blue underlined link.</a:t>
            </a: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 If you have a message, please give the book in your child’s hand in the morning and ask them to give it to their teacher rather than putting it in their bag.</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
        <p:nvSpPr>
          <p:cNvPr id="4" name="Speech Bubble: Rectangle with Corners Rounded 3">
            <a:extLst>
              <a:ext uri="{FF2B5EF4-FFF2-40B4-BE49-F238E27FC236}">
                <a16:creationId xmlns:a16="http://schemas.microsoft.com/office/drawing/2014/main" id="{541A7877-6547-4D96-8661-255A748D3945}"/>
              </a:ext>
            </a:extLst>
          </p:cNvPr>
          <p:cNvSpPr/>
          <p:nvPr/>
        </p:nvSpPr>
        <p:spPr>
          <a:xfrm>
            <a:off x="5536370" y="476943"/>
            <a:ext cx="6199464" cy="1442905"/>
          </a:xfrm>
          <a:prstGeom prst="wedgeRoundRectCallout">
            <a:avLst>
              <a:gd name="adj1" fmla="val -46451"/>
              <a:gd name="adj2" fmla="val 62153"/>
              <a:gd name="adj3" fmla="val 16667"/>
            </a:avLst>
          </a:prstGeom>
          <a:solidFill>
            <a:schemeClr val="accent3">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NTPreCursive" panose="03000400000000000000" pitchFamily="66" charset="0"/>
              </a:rPr>
              <a:t>Please wait patiently for a teacher to call your child’s name.</a:t>
            </a:r>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BDF6564-8AE5-4701-B3F0-7C91F2866043}"/>
              </a:ext>
            </a:extLst>
          </p:cNvPr>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Reception Baseline</a:t>
            </a:r>
          </a:p>
        </p:txBody>
      </p:sp>
      <p:sp>
        <p:nvSpPr>
          <p:cNvPr id="8" name="Content Placeholder 2">
            <a:extLst>
              <a:ext uri="{FF2B5EF4-FFF2-40B4-BE49-F238E27FC236}">
                <a16:creationId xmlns:a16="http://schemas.microsoft.com/office/drawing/2014/main" id="{3AEF9022-ED8E-4330-BDFC-57DE41BC1BB2}"/>
              </a:ext>
            </a:extLst>
          </p:cNvPr>
          <p:cNvSpPr>
            <a:spLocks noGrp="1"/>
          </p:cNvSpPr>
          <p:nvPr>
            <p:ph idx="1"/>
          </p:nvPr>
        </p:nvSpPr>
        <p:spPr>
          <a:xfrm>
            <a:off x="827117" y="1648397"/>
            <a:ext cx="10537766" cy="4497185"/>
          </a:xfrm>
        </p:spPr>
        <p:txBody>
          <a:bodyPr>
            <a:normAutofit/>
          </a:bodyPr>
          <a:lstStyle/>
          <a:p>
            <a:r>
              <a:rPr lang="en-GB" sz="2400" dirty="0">
                <a:latin typeface="Calibri" panose="020F0502020204030204" pitchFamily="34" charset="0"/>
                <a:cs typeface="Calibri" panose="020F0502020204030204" pitchFamily="34" charset="0"/>
              </a:rPr>
              <a:t>The reception baseline is a short teacher assessment which is completed in the first 6 weeks of Reception and </a:t>
            </a:r>
            <a:r>
              <a:rPr lang="en-GB" sz="2400">
                <a:latin typeface="Calibri" panose="020F0502020204030204" pitchFamily="34" charset="0"/>
                <a:cs typeface="Calibri" panose="020F0502020204030204" pitchFamily="34" charset="0"/>
              </a:rPr>
              <a:t>is statutory.</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This assessment measures children’s current attainment in Mathematics, Literacy and Communication and Language.</a:t>
            </a:r>
          </a:p>
          <a:p>
            <a:r>
              <a:rPr lang="en-GB" sz="2400" dirty="0">
                <a:latin typeface="Calibri" panose="020F0502020204030204" pitchFamily="34" charset="0"/>
                <a:cs typeface="Calibri" panose="020F0502020204030204" pitchFamily="34" charset="0"/>
              </a:rPr>
              <a:t>The baseline assessment provides teachers with valuable insights for each pupil’s starting point and enables us to tailor our teaching to meet the needs of individual pupils.</a:t>
            </a:r>
          </a:p>
          <a:p>
            <a:r>
              <a:rPr lang="en-GB" sz="2400" dirty="0">
                <a:latin typeface="Calibri" panose="020F0502020204030204" pitchFamily="34" charset="0"/>
                <a:cs typeface="Calibri" panose="020F0502020204030204" pitchFamily="34" charset="0"/>
              </a:rPr>
              <a:t>The baseline also helps schools to measure the progress that pupils have made during their time in primary school from their entry point into Reception until they leave at the end of key stage 2. </a:t>
            </a: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15509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7" name="Content Placeholder 2">
            <a:extLst>
              <a:ext uri="{FF2B5EF4-FFF2-40B4-BE49-F238E27FC236}">
                <a16:creationId xmlns:a16="http://schemas.microsoft.com/office/drawing/2014/main" id="{3E2CCA46-EE8F-4BD5-8AAD-9786AF5395D7}"/>
              </a:ext>
            </a:extLst>
          </p:cNvPr>
          <p:cNvSpPr>
            <a:spLocks noGrp="1"/>
          </p:cNvSpPr>
          <p:nvPr>
            <p:ph idx="1"/>
          </p:nvPr>
        </p:nvSpPr>
        <p:spPr>
          <a:xfrm>
            <a:off x="591015" y="1416205"/>
            <a:ext cx="10534185" cy="4739062"/>
          </a:xfrm>
        </p:spPr>
        <p:txBody>
          <a:bodyPr>
            <a:normAutofit/>
          </a:bodyPr>
          <a:lstStyle/>
          <a:p>
            <a:pPr marL="0" indent="0">
              <a:buNone/>
            </a:pPr>
            <a:r>
              <a:rPr lang="en-GB" dirty="0">
                <a:latin typeface="Calibri" panose="020F0502020204030204" pitchFamily="34" charset="0"/>
                <a:cs typeface="Calibri" panose="020F0502020204030204" pitchFamily="34" charset="0"/>
              </a:rPr>
              <a:t>The EYFS curriculum is made up of 7 different areas:</a:t>
            </a:r>
          </a:p>
          <a:p>
            <a:endParaRPr lang="en-GB" b="1"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Personal, Social and Emotional Development (</a:t>
            </a:r>
            <a:r>
              <a:rPr lang="en-GB" b="1" i="1" dirty="0">
                <a:latin typeface="Calibri" panose="020F0502020204030204" pitchFamily="34" charset="0"/>
                <a:cs typeface="Calibri" panose="020F0502020204030204" pitchFamily="34" charset="0"/>
              </a:rPr>
              <a:t>Self Regulation, Managing Self, Building Relationships</a:t>
            </a:r>
            <a:r>
              <a:rPr lang="en-GB" b="1" dirty="0">
                <a:latin typeface="Calibri" panose="020F0502020204030204" pitchFamily="34" charset="0"/>
                <a:cs typeface="Calibri" panose="020F0502020204030204" pitchFamily="34" charset="0"/>
              </a:rPr>
              <a:t>)</a:t>
            </a:r>
          </a:p>
          <a:p>
            <a:r>
              <a:rPr lang="en-GB" b="1" dirty="0">
                <a:latin typeface="Calibri" panose="020F0502020204030204" pitchFamily="34" charset="0"/>
                <a:cs typeface="Calibri" panose="020F0502020204030204" pitchFamily="34" charset="0"/>
              </a:rPr>
              <a:t>Communication and Language Development (</a:t>
            </a:r>
            <a:r>
              <a:rPr lang="en-GB" b="1" i="1" dirty="0">
                <a:latin typeface="Calibri" panose="020F0502020204030204" pitchFamily="34" charset="0"/>
                <a:cs typeface="Calibri" panose="020F0502020204030204" pitchFamily="34" charset="0"/>
              </a:rPr>
              <a:t>Listening and Attention, Understanding and Speaking</a:t>
            </a:r>
            <a:r>
              <a:rPr lang="en-GB" b="1" dirty="0">
                <a:latin typeface="Calibri" panose="020F0502020204030204" pitchFamily="34" charset="0"/>
                <a:cs typeface="Calibri" panose="020F0502020204030204" pitchFamily="34" charset="0"/>
              </a:rPr>
              <a:t>)</a:t>
            </a:r>
          </a:p>
          <a:p>
            <a:r>
              <a:rPr lang="en-GB" b="1" dirty="0">
                <a:latin typeface="Calibri" panose="020F0502020204030204" pitchFamily="34" charset="0"/>
                <a:cs typeface="Calibri" panose="020F0502020204030204" pitchFamily="34" charset="0"/>
              </a:rPr>
              <a:t>Physical Development  (</a:t>
            </a:r>
            <a:r>
              <a:rPr lang="en-GB" b="1" i="1" dirty="0">
                <a:latin typeface="Calibri" panose="020F0502020204030204" pitchFamily="34" charset="0"/>
                <a:cs typeface="Calibri" panose="020F0502020204030204" pitchFamily="34" charset="0"/>
              </a:rPr>
              <a:t>Gross Motor Skills, Fine Motor skills</a:t>
            </a:r>
            <a:r>
              <a:rPr lang="en-GB" b="1" dirty="0">
                <a:latin typeface="Calibri" panose="020F0502020204030204" pitchFamily="34" charset="0"/>
                <a:cs typeface="Calibri" panose="020F0502020204030204" pitchFamily="34" charset="0"/>
              </a:rPr>
              <a:t>)</a:t>
            </a:r>
          </a:p>
          <a:p>
            <a:r>
              <a:rPr lang="en-GB" b="1" dirty="0">
                <a:latin typeface="Calibri" panose="020F0502020204030204" pitchFamily="34" charset="0"/>
                <a:cs typeface="Calibri" panose="020F0502020204030204" pitchFamily="34" charset="0"/>
              </a:rPr>
              <a:t>Literacy Development (</a:t>
            </a:r>
            <a:r>
              <a:rPr lang="en-GB" b="1" i="1" dirty="0">
                <a:latin typeface="Calibri" panose="020F0502020204030204" pitchFamily="34" charset="0"/>
                <a:cs typeface="Calibri" panose="020F0502020204030204" pitchFamily="34" charset="0"/>
              </a:rPr>
              <a:t>Comprehension, Word Reading, Writing</a:t>
            </a:r>
            <a:r>
              <a:rPr lang="en-GB" b="1" dirty="0">
                <a:latin typeface="Calibri" panose="020F0502020204030204" pitchFamily="34" charset="0"/>
                <a:cs typeface="Calibri" panose="020F0502020204030204" pitchFamily="34" charset="0"/>
              </a:rPr>
              <a:t>)</a:t>
            </a:r>
          </a:p>
          <a:p>
            <a:r>
              <a:rPr lang="en-GB" b="1" dirty="0">
                <a:latin typeface="Calibri" panose="020F0502020204030204" pitchFamily="34" charset="0"/>
                <a:cs typeface="Calibri" panose="020F0502020204030204" pitchFamily="34" charset="0"/>
              </a:rPr>
              <a:t>Mathematics Development (</a:t>
            </a:r>
            <a:r>
              <a:rPr lang="en-GB" b="1" i="1" dirty="0">
                <a:latin typeface="Calibri" panose="020F0502020204030204" pitchFamily="34" charset="0"/>
                <a:cs typeface="Calibri" panose="020F0502020204030204" pitchFamily="34" charset="0"/>
              </a:rPr>
              <a:t>Number, Numerical patterns</a:t>
            </a:r>
            <a:r>
              <a:rPr lang="en-GB" b="1" dirty="0">
                <a:latin typeface="Calibri" panose="020F0502020204030204" pitchFamily="34" charset="0"/>
                <a:cs typeface="Calibri" panose="020F0502020204030204" pitchFamily="34" charset="0"/>
              </a:rPr>
              <a:t>)</a:t>
            </a:r>
          </a:p>
          <a:p>
            <a:r>
              <a:rPr lang="en-GB" b="1" dirty="0">
                <a:latin typeface="Calibri" panose="020F0502020204030204" pitchFamily="34" charset="0"/>
                <a:cs typeface="Calibri" panose="020F0502020204030204" pitchFamily="34" charset="0"/>
              </a:rPr>
              <a:t>Understanding of the World (</a:t>
            </a:r>
            <a:r>
              <a:rPr lang="en-GB" b="1" i="1" dirty="0">
                <a:latin typeface="Calibri" panose="020F0502020204030204" pitchFamily="34" charset="0"/>
                <a:cs typeface="Calibri" panose="020F0502020204030204" pitchFamily="34" charset="0"/>
              </a:rPr>
              <a:t>Past and Present, The Natural World, People, Culture and Communities</a:t>
            </a:r>
            <a:r>
              <a:rPr lang="en-GB" b="1" dirty="0">
                <a:latin typeface="Calibri" panose="020F0502020204030204" pitchFamily="34" charset="0"/>
                <a:cs typeface="Calibri" panose="020F0502020204030204" pitchFamily="34" charset="0"/>
              </a:rPr>
              <a:t>)</a:t>
            </a:r>
          </a:p>
          <a:p>
            <a:r>
              <a:rPr lang="en-GB" b="1" dirty="0">
                <a:latin typeface="Calibri" panose="020F0502020204030204" pitchFamily="34" charset="0"/>
                <a:cs typeface="Calibri" panose="020F0502020204030204" pitchFamily="34" charset="0"/>
              </a:rPr>
              <a:t>Expressive Arts and Design (</a:t>
            </a:r>
            <a:r>
              <a:rPr lang="en-GB" b="1" i="1" dirty="0">
                <a:latin typeface="Calibri" panose="020F0502020204030204" pitchFamily="34" charset="0"/>
                <a:cs typeface="Calibri" panose="020F0502020204030204" pitchFamily="34" charset="0"/>
              </a:rPr>
              <a:t>Creating with Materials, Being Expressive</a:t>
            </a:r>
            <a:r>
              <a:rPr lang="en-GB" b="1" dirty="0">
                <a:latin typeface="Calibri" panose="020F0502020204030204" pitchFamily="34" charset="0"/>
                <a:cs typeface="Calibri" panose="020F0502020204030204" pitchFamily="34" charset="0"/>
              </a:rPr>
              <a:t>)</a:t>
            </a:r>
          </a:p>
          <a:p>
            <a:endParaRPr lang="en-US" b="1"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Topics – Our topic this term is ‘</a:t>
            </a:r>
            <a:r>
              <a:rPr lang="en-GB" i="1" dirty="0">
                <a:latin typeface="Calibri" panose="020F0502020204030204" pitchFamily="34" charset="0"/>
                <a:cs typeface="Calibri" panose="020F0502020204030204" pitchFamily="34" charset="0"/>
              </a:rPr>
              <a:t>All About Me</a:t>
            </a:r>
            <a:r>
              <a:rPr lang="en-GB" dirty="0">
                <a:latin typeface="Calibri" panose="020F0502020204030204" pitchFamily="34" charset="0"/>
                <a:cs typeface="Calibri" panose="020F0502020204030204" pitchFamily="34" charset="0"/>
              </a:rPr>
              <a:t>’. Visit the </a:t>
            </a:r>
            <a:r>
              <a:rPr lang="en-GB" dirty="0">
                <a:latin typeface="Calibri" panose="020F0502020204030204" pitchFamily="34" charset="0"/>
                <a:cs typeface="Calibri" panose="020F0502020204030204" pitchFamily="34" charset="0"/>
                <a:hlinkClick r:id="rId2"/>
              </a:rPr>
              <a:t>curriculum section</a:t>
            </a:r>
            <a:r>
              <a:rPr lang="en-GB" dirty="0">
                <a:latin typeface="Calibri" panose="020F0502020204030204" pitchFamily="34" charset="0"/>
                <a:cs typeface="Calibri" panose="020F0502020204030204" pitchFamily="34" charset="0"/>
              </a:rPr>
              <a:t> of our school website to find out more about the books we are exploring and what your child is learning.</a:t>
            </a:r>
          </a:p>
        </p:txBody>
      </p:sp>
    </p:spTree>
    <p:extLst>
      <p:ext uri="{BB962C8B-B14F-4D97-AF65-F5344CB8AC3E}">
        <p14:creationId xmlns:p14="http://schemas.microsoft.com/office/powerpoint/2010/main" val="417097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fontScale="85000" lnSpcReduction="20000"/>
          </a:bodyPr>
          <a:lstStyle/>
          <a:p>
            <a:pPr marL="0" indent="0">
              <a:buNone/>
            </a:pPr>
            <a:r>
              <a:rPr lang="en-GB" sz="2400" u="sng" dirty="0">
                <a:latin typeface="Calibri" panose="020F0502020204030204" pitchFamily="34" charset="0"/>
                <a:cs typeface="Calibri" panose="020F0502020204030204" pitchFamily="34" charset="0"/>
              </a:rPr>
              <a:t>Writing</a:t>
            </a:r>
          </a:p>
          <a:p>
            <a:pPr marL="0" indent="0" algn="just">
              <a:buNone/>
            </a:pPr>
            <a:r>
              <a:rPr lang="en-GB" sz="2400" dirty="0">
                <a:latin typeface="Calibri" panose="020F0502020204030204" pitchFamily="34" charset="0"/>
                <a:cs typeface="Calibri" panose="020F0502020204030204" pitchFamily="34" charset="0"/>
              </a:rPr>
              <a:t>In Reception, your child will consolidate pencil grip and strength through healthy hands interventions, form letters, write their names and ultimately be able to write words and simple sentences.</a:t>
            </a:r>
          </a:p>
          <a:p>
            <a:pPr marL="0" indent="0">
              <a:buNone/>
            </a:pPr>
            <a:endParaRPr lang="en-GB" sz="2400" u="sng" dirty="0">
              <a:latin typeface="Calibri" panose="020F0502020204030204" pitchFamily="34" charset="0"/>
              <a:cs typeface="Calibri" panose="020F0502020204030204" pitchFamily="34" charset="0"/>
            </a:endParaRPr>
          </a:p>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4615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7DACBE-538F-9310-C53F-9B9C276A138B}"/>
              </a:ext>
            </a:extLst>
          </p:cNvPr>
          <p:cNvSpPr>
            <a:spLocks noGrp="1"/>
          </p:cNvSpPr>
          <p:nvPr>
            <p:ph idx="1"/>
          </p:nvPr>
        </p:nvSpPr>
        <p:spPr>
          <a:xfrm>
            <a:off x="458002" y="511934"/>
            <a:ext cx="7550218" cy="391931"/>
          </a:xfrm>
        </p:spPr>
        <p:txBody>
          <a:bodyPr>
            <a:normAutofit fontScale="25000" lnSpcReduction="20000"/>
          </a:bodyPr>
          <a:lstStyle/>
          <a:p>
            <a:r>
              <a:rPr lang="en-GB" sz="10000" dirty="0">
                <a:latin typeface="Calibri" panose="020F0502020204030204" pitchFamily="34" charset="0"/>
                <a:ea typeface="Calibri" panose="020F0502020204030204" pitchFamily="34" charset="0"/>
                <a:cs typeface="Calibri" panose="020F0502020204030204" pitchFamily="34" charset="0"/>
              </a:rPr>
              <a:t>Cleveland Road Primary uses the Read Write Inc. reading programme create by Ruth Miskin. </a:t>
            </a: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2" descr="RWI by Oxford | Learning Centre Courses - Oxford Courses | Oxford ...">
            <a:extLst>
              <a:ext uri="{FF2B5EF4-FFF2-40B4-BE49-F238E27FC236}">
                <a16:creationId xmlns:a16="http://schemas.microsoft.com/office/drawing/2014/main" id="{136BA30E-E825-3D97-C867-42AC19AE42F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64936" y="74600"/>
            <a:ext cx="3579315" cy="1112012"/>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C1E61505-63A1-FAED-6A4C-3F04C97438E9}"/>
              </a:ext>
            </a:extLst>
          </p:cNvPr>
          <p:cNvSpPr txBox="1">
            <a:spLocks/>
          </p:cNvSpPr>
          <p:nvPr/>
        </p:nvSpPr>
        <p:spPr>
          <a:xfrm>
            <a:off x="631256" y="1573442"/>
            <a:ext cx="9754403" cy="1950161"/>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r>
              <a:rPr lang="en-GB" dirty="0"/>
              <a:t>What will your child be learning in Reception?</a:t>
            </a:r>
          </a:p>
          <a:p>
            <a:endParaRPr lang="en-GB" dirty="0"/>
          </a:p>
          <a:p>
            <a:r>
              <a:rPr lang="en-GB" dirty="0"/>
              <a:t> </a:t>
            </a:r>
          </a:p>
        </p:txBody>
      </p:sp>
      <p:sp>
        <p:nvSpPr>
          <p:cNvPr id="6" name="Content Placeholder 2">
            <a:extLst>
              <a:ext uri="{FF2B5EF4-FFF2-40B4-BE49-F238E27FC236}">
                <a16:creationId xmlns:a16="http://schemas.microsoft.com/office/drawing/2014/main" id="{DBDAEE5B-6A9E-0E0D-6A2F-5BA023693ADB}"/>
              </a:ext>
            </a:extLst>
          </p:cNvPr>
          <p:cNvSpPr txBox="1">
            <a:spLocks/>
          </p:cNvSpPr>
          <p:nvPr/>
        </p:nvSpPr>
        <p:spPr>
          <a:xfrm>
            <a:off x="6911483" y="2548522"/>
            <a:ext cx="4254624" cy="4162838"/>
          </a:xfrm>
          <a:prstGeom prst="rect">
            <a:avLst/>
          </a:prstGeom>
        </p:spPr>
        <p:txBody>
          <a:bodyPr wrap="square" anchor="t">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7200" dirty="0"/>
              <a:t>During Nursery, children learn the picture names of each sound e.g. Mountain for the sound ‘m’, apple for the sound ‘a’. </a:t>
            </a:r>
          </a:p>
          <a:p>
            <a:pPr marL="0" indent="0">
              <a:buNone/>
            </a:pPr>
            <a:endParaRPr lang="en-GB" sz="7200" dirty="0"/>
          </a:p>
          <a:p>
            <a:r>
              <a:rPr lang="en-GB" sz="7200" dirty="0"/>
              <a:t>In Reception, they then learn the set 1 sounds in a particular order. </a:t>
            </a:r>
          </a:p>
          <a:p>
            <a:r>
              <a:rPr lang="en-GB" sz="7200" dirty="0"/>
              <a:t> Children learn pure sounds of the alphabet e.g. mmm (not </a:t>
            </a:r>
            <a:r>
              <a:rPr lang="en-GB" sz="7200" dirty="0" err="1"/>
              <a:t>muh</a:t>
            </a:r>
            <a:r>
              <a:rPr lang="en-GB" sz="7200" dirty="0"/>
              <a:t>). </a:t>
            </a:r>
          </a:p>
          <a:p>
            <a:endParaRPr lang="en-GB" sz="7200" dirty="0"/>
          </a:p>
          <a:p>
            <a:r>
              <a:rPr lang="en-GB" sz="7200" dirty="0"/>
              <a:t>Once children know the first 5 sounds, they begin to orally blend words e.g. m-a-t is mat. This will then help them to blend to read a word on paper.</a:t>
            </a:r>
          </a:p>
          <a:p>
            <a:r>
              <a:rPr lang="en-GB" sz="7200" dirty="0"/>
              <a:t>To be on track, they should know all their set 1 sounds and blend orally by December holidays.</a:t>
            </a:r>
          </a:p>
          <a:p>
            <a:endParaRPr lang="en-GB" sz="7200" dirty="0"/>
          </a:p>
          <a:p>
            <a:endParaRPr lang="en-GB" dirty="0"/>
          </a:p>
        </p:txBody>
      </p:sp>
      <p:pic>
        <p:nvPicPr>
          <p:cNvPr id="7" name="Picture 2" descr="Read Write Inc. Phonics: Desktop Speed Sounds Chart Pack of 10 : Tim ...">
            <a:extLst>
              <a:ext uri="{FF2B5EF4-FFF2-40B4-BE49-F238E27FC236}">
                <a16:creationId xmlns:a16="http://schemas.microsoft.com/office/drawing/2014/main" id="{0F89CF5B-58E0-888A-BCF4-2B9CA895FF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667" t="11884" r="2728" b="5517"/>
          <a:stretch>
            <a:fillRect/>
          </a:stretch>
        </p:blipFill>
        <p:spPr bwMode="auto">
          <a:xfrm>
            <a:off x="631256" y="2387065"/>
            <a:ext cx="3301995" cy="4162839"/>
          </a:xfrm>
          <a:prstGeom prst="rect">
            <a:avLst/>
          </a:prstGeom>
          <a:solidFill>
            <a:srgbClr val="FFFFFF"/>
          </a:solidFill>
        </p:spPr>
      </p:pic>
    </p:spTree>
    <p:extLst>
      <p:ext uri="{BB962C8B-B14F-4D97-AF65-F5344CB8AC3E}">
        <p14:creationId xmlns:p14="http://schemas.microsoft.com/office/powerpoint/2010/main" val="404808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Reception have PE on alternate Fridays but can wear their PE kit every Friday to avoid confusion.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fontScale="77500" lnSpcReduction="20000"/>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marL="274320" lvl="1" indent="0">
              <a:buNone/>
            </a:pPr>
            <a:endParaRPr lang="en-GB" sz="2000" dirty="0">
              <a:latin typeface="Calibri" panose="020F0502020204030204" pitchFamily="34" charset="0"/>
              <a:cs typeface="Calibri" panose="020F0502020204030204" pitchFamily="34" charset="0"/>
            </a:endParaRP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and reading will be tracked and rewarded using our Reading Awards system. Every child in Reception will start back at Bronze.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Phonics homework in the form of QR codes and letter formation sheets will be given out when we begin our Phonics sessions</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Each week, your child will learn a different topic in Maths. Each Friday, we will display a task for you to complete with your child based on what they learnt during that week.</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Class teachers may give out name writing practise if required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Make time to play with your child and talk about their interests</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 to help your child become more independent e.g., encouraging them to put their coat on, do their zips, dressing and undressing themselves, putting their shoes on, tidying away their toys, cleaning themselves after the toilet and eating using cutlery.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marL="274320" lvl="1" indent="0">
              <a:buNone/>
            </a:pPr>
            <a:endParaRPr lang="en-GB" sz="2000" dirty="0">
              <a:latin typeface="Calibri" panose="020F0502020204030204" pitchFamily="34" charset="0"/>
              <a:cs typeface="Calibri" panose="020F0502020204030204" pitchFamily="34" charset="0"/>
            </a:endParaRP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weekly; this should only be returned when requested.</a:t>
            </a:r>
          </a:p>
        </p:txBody>
      </p:sp>
    </p:spTree>
    <p:extLst>
      <p:ext uri="{BB962C8B-B14F-4D97-AF65-F5344CB8AC3E}">
        <p14:creationId xmlns:p14="http://schemas.microsoft.com/office/powerpoint/2010/main" val="2604946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1309</TotalTime>
  <Words>2810</Words>
  <Application>Microsoft Office PowerPoint</Application>
  <PresentationFormat>Widescreen</PresentationFormat>
  <Paragraphs>248</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Courier New</vt:lpstr>
      <vt:lpstr>Garamond</vt:lpstr>
      <vt:lpstr>NTPreCursive</vt:lpstr>
      <vt:lpstr>Symbol</vt:lpstr>
      <vt:lpstr>Times New Roman</vt:lpstr>
      <vt:lpstr>Savon</vt:lpstr>
      <vt:lpstr>Meet The Teacher</vt:lpstr>
      <vt:lpstr>Welcome to Year Reception</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Reception Baseline</vt:lpstr>
      <vt:lpstr>Curriculum</vt:lpstr>
      <vt:lpstr>Curriculum</vt:lpstr>
      <vt:lpstr>PowerPoint Presentation</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l.hart</cp:lastModifiedBy>
  <cp:revision>104</cp:revision>
  <cp:lastPrinted>2021-09-03T13:21:16Z</cp:lastPrinted>
  <dcterms:created xsi:type="dcterms:W3CDTF">2017-09-12T14:28:49Z</dcterms:created>
  <dcterms:modified xsi:type="dcterms:W3CDTF">2026-10-05T12:09:18Z</dcterms:modified>
</cp:coreProperties>
</file>