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5" r:id="rId1"/>
  </p:sldMasterIdLst>
  <p:sldIdLst>
    <p:sldId id="256" r:id="rId2"/>
    <p:sldId id="263" r:id="rId3"/>
    <p:sldId id="264" r:id="rId4"/>
    <p:sldId id="265" r:id="rId5"/>
    <p:sldId id="266" r:id="rId6"/>
    <p:sldId id="267" r:id="rId7"/>
    <p:sldId id="287" r:id="rId8"/>
    <p:sldId id="288" r:id="rId9"/>
    <p:sldId id="268" r:id="rId10"/>
    <p:sldId id="269" r:id="rId11"/>
    <p:sldId id="285" r:id="rId12"/>
    <p:sldId id="270" r:id="rId13"/>
    <p:sldId id="259" r:id="rId14"/>
    <p:sldId id="276" r:id="rId15"/>
    <p:sldId id="275" r:id="rId16"/>
    <p:sldId id="271" r:id="rId17"/>
    <p:sldId id="272" r:id="rId18"/>
    <p:sldId id="289" r:id="rId19"/>
    <p:sldId id="282" r:id="rId20"/>
    <p:sldId id="277" r:id="rId21"/>
    <p:sldId id="279" r:id="rId22"/>
    <p:sldId id="280" r:id="rId23"/>
    <p:sldId id="281" r:id="rId24"/>
    <p:sldId id="283" r:id="rId25"/>
    <p:sldId id="284" r:id="rId26"/>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3" d="100"/>
          <a:sy n="113" d="100"/>
        </p:scale>
        <p:origin x="45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36C69903-FCB9-4506-97B2-683DD7CB1271}" type="datetimeFigureOut">
              <a:rPr lang="en-GB" smtClean="0"/>
              <a:t>07/09/2026</a:t>
            </a:fld>
            <a:endParaRPr lang="en-GB"/>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02B0EEEC-E791-4E98-9865-23FB6B06CFCB}" type="slidenum">
              <a:rPr lang="en-GB" smtClean="0"/>
              <a:t>‹#›</a:t>
            </a:fld>
            <a:endParaRPr lang="en-GB"/>
          </a:p>
        </p:txBody>
      </p:sp>
    </p:spTree>
    <p:extLst>
      <p:ext uri="{BB962C8B-B14F-4D97-AF65-F5344CB8AC3E}">
        <p14:creationId xmlns:p14="http://schemas.microsoft.com/office/powerpoint/2010/main" val="152856352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796379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36C69903-FCB9-4506-97B2-683DD7CB1271}" type="datetimeFigureOut">
              <a:rPr lang="en-GB" smtClean="0"/>
              <a:t>07/09/2026</a:t>
            </a:fld>
            <a:endParaRPr lang="en-GB"/>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2080"/>
            <a:ext cx="2112264" cy="228600"/>
          </a:xfrm>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4531326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C69903-FCB9-4506-97B2-683DD7CB1271}"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349795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C69903-FCB9-4506-97B2-683DD7CB1271}" type="datetimeFigureOut">
              <a:rPr lang="en-GB" smtClean="0"/>
              <a:t>07/09/2026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037890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C69903-FCB9-4506-97B2-683DD7CB1271}" type="datetimeFigureOut">
              <a:rPr lang="en-GB" smtClean="0"/>
              <a:t>07/09/2026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1198267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C69903-FCB9-4506-97B2-683DD7CB1271}" type="datetimeFigureOut">
              <a:rPr lang="en-GB" smtClean="0"/>
              <a:t>07/09/2026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120316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36C69903-FCB9-4506-97B2-683DD7CB1271}" type="datetimeFigureOut">
              <a:rPr lang="en-GB" smtClean="0"/>
              <a:t>07/09/2026</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13141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36C69903-FCB9-4506-97B2-683DD7CB1271}" type="datetimeFigureOut">
              <a:rPr lang="en-GB" smtClean="0"/>
              <a:t>07/09/2026</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13366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63230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149230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36C69903-FCB9-4506-97B2-683DD7CB1271}" type="datetimeFigureOut">
              <a:rPr lang="en-GB" smtClean="0"/>
              <a:t>07/09/2026</a:t>
            </a:fld>
            <a:endParaRPr lang="en-GB"/>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02B0EEEC-E791-4E98-9865-23FB6B06CFCB}" type="slidenum">
              <a:rPr lang="en-GB" smtClean="0"/>
              <a:t>‹#›</a:t>
            </a:fld>
            <a:endParaRPr lang="en-GB"/>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3976950430"/>
      </p:ext>
    </p:extLst>
  </p:cSld>
  <p:clrMap bg1="lt1" tx1="dk1" bg2="lt2" tx2="dk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clevelandroadpri.uk/policie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clevelandroadpri.uk/policies/"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redbridge.gov.uk/schools/free-school-meal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clevelandroadpri.uk/reading-1/"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clevelandroadpri.uk/our-curriculum/" TargetMode="External"/><Relationship Id="rId2" Type="http://schemas.openxmlformats.org/officeDocument/2006/relationships/hyperlink" Target="https://www.clevelandroadpri.uk/spelling/"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clevelandroadpri.uk/learning-tools/"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clevelandroadpri.uk/our-curriculum/" TargetMode="External"/><Relationship Id="rId2" Type="http://schemas.openxmlformats.org/officeDocument/2006/relationships/hyperlink" Target="https://www.clevelandroadpri.uk/online-safety/" TargetMode="External"/><Relationship Id="rId1" Type="http://schemas.openxmlformats.org/officeDocument/2006/relationships/slideLayout" Target="../slideLayouts/slideLayout2.xml"/><Relationship Id="rId6" Type="http://schemas.openxmlformats.org/officeDocument/2006/relationships/hyperlink" Target="https://www.clevelandroadpri.uk/useful-links/" TargetMode="External"/><Relationship Id="rId5" Type="http://schemas.openxmlformats.org/officeDocument/2006/relationships/hyperlink" Target="https://www.clevelandroadpri.uk/learning-tools/" TargetMode="External"/><Relationship Id="rId4" Type="http://schemas.openxmlformats.org/officeDocument/2006/relationships/hyperlink" Target="https://www.clevelandroadpri.uk/topic/parents"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clevelandroadpri.uk/school-meals-and-packed-lunches/"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clevelandroadpri.uk/term-dates-1/"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Calibri" panose="020F0502020204030204" pitchFamily="34" charset="0"/>
                <a:cs typeface="Calibri" panose="020F0502020204030204" pitchFamily="34" charset="0"/>
              </a:rPr>
              <a:t>Meet The Teacher</a:t>
            </a:r>
          </a:p>
        </p:txBody>
      </p:sp>
      <p:sp>
        <p:nvSpPr>
          <p:cNvPr id="3" name="Subtitle 2"/>
          <p:cNvSpPr>
            <a:spLocks noGrp="1"/>
          </p:cNvSpPr>
          <p:nvPr>
            <p:ph type="subTitle" idx="1"/>
          </p:nvPr>
        </p:nvSpPr>
        <p:spPr>
          <a:xfrm>
            <a:off x="1562100" y="4487334"/>
            <a:ext cx="9070848" cy="651930"/>
          </a:xfrm>
        </p:spPr>
        <p:txBody>
          <a:bodyPr>
            <a:noAutofit/>
          </a:bodyPr>
          <a:lstStyle/>
          <a:p>
            <a:r>
              <a:rPr lang="en-GB" sz="1800" dirty="0">
                <a:latin typeface="Calibri" panose="020F0502020204030204" pitchFamily="34" charset="0"/>
                <a:cs typeface="Calibri" panose="020F0502020204030204" pitchFamily="34" charset="0"/>
              </a:rPr>
              <a:t>Essential Guide for Parents and Carers of </a:t>
            </a:r>
            <a:r>
              <a:rPr lang="en-GB" sz="1800" dirty="0">
                <a:solidFill>
                  <a:schemeClr val="tx1"/>
                </a:solidFill>
                <a:latin typeface="Calibri" panose="020F0502020204030204" pitchFamily="34" charset="0"/>
                <a:cs typeface="Calibri" panose="020F0502020204030204" pitchFamily="34" charset="0"/>
              </a:rPr>
              <a:t>Children in </a:t>
            </a:r>
            <a:r>
              <a:rPr lang="en-GB" sz="1800">
                <a:solidFill>
                  <a:schemeClr val="tx1"/>
                </a:solidFill>
                <a:latin typeface="Calibri" panose="020F0502020204030204" pitchFamily="34" charset="0"/>
                <a:cs typeface="Calibri" panose="020F0502020204030204" pitchFamily="34" charset="0"/>
              </a:rPr>
              <a:t>Year **</a:t>
            </a:r>
            <a:endParaRPr lang="en-GB" sz="1800" dirty="0">
              <a:solidFill>
                <a:schemeClr val="tx1"/>
              </a:solidFill>
              <a:latin typeface="Calibri" panose="020F0502020204030204" pitchFamily="34" charset="0"/>
              <a:cs typeface="Calibri" panose="020F0502020204030204" pitchFamily="34" charset="0"/>
            </a:endParaRPr>
          </a:p>
          <a:p>
            <a:r>
              <a:rPr lang="en-GB" sz="1800" dirty="0">
                <a:latin typeface="Calibri" panose="020F0502020204030204" pitchFamily="34" charset="0"/>
                <a:cs typeface="Calibri" panose="020F0502020204030204" pitchFamily="34" charset="0"/>
              </a:rPr>
              <a:t>at Cleveland Road Primary School</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58806" y="1634063"/>
            <a:ext cx="1148403" cy="1148403"/>
          </a:xfrm>
          <a:prstGeom prst="rect">
            <a:avLst/>
          </a:prstGeom>
        </p:spPr>
      </p:pic>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92414" y="1634062"/>
            <a:ext cx="1148403" cy="1148403"/>
          </a:xfrm>
          <a:prstGeom prst="rect">
            <a:avLst/>
          </a:prstGeom>
        </p:spPr>
      </p:pic>
    </p:spTree>
    <p:extLst>
      <p:ext uri="{BB962C8B-B14F-4D97-AF65-F5344CB8AC3E}">
        <p14:creationId xmlns:p14="http://schemas.microsoft.com/office/powerpoint/2010/main" val="1547077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Welcome </a:t>
            </a:r>
            <a:r>
              <a:rPr lang="en-GB" dirty="0">
                <a:solidFill>
                  <a:schemeClr val="tx1"/>
                </a:solidFill>
                <a:latin typeface="Calibri" panose="020F0502020204030204" pitchFamily="34" charset="0"/>
                <a:cs typeface="Calibri" panose="020F0502020204030204" pitchFamily="34" charset="0"/>
              </a:rPr>
              <a:t>to Year 3</a:t>
            </a:r>
          </a:p>
        </p:txBody>
      </p:sp>
      <p:sp>
        <p:nvSpPr>
          <p:cNvPr id="3" name="Content Placeholder 2"/>
          <p:cNvSpPr>
            <a:spLocks noGrp="1"/>
          </p:cNvSpPr>
          <p:nvPr>
            <p:ph idx="1"/>
          </p:nvPr>
        </p:nvSpPr>
        <p:spPr>
          <a:xfrm>
            <a:off x="1066800" y="1662545"/>
            <a:ext cx="10393679" cy="4680066"/>
          </a:xfrm>
        </p:spPr>
        <p:txBody>
          <a:bodyPr>
            <a:normAutofit/>
          </a:bodyPr>
          <a:lstStyle/>
          <a:p>
            <a:r>
              <a:rPr lang="en-GB" sz="2400" u="sng" dirty="0">
                <a:latin typeface="Calibri" panose="020F0502020204030204" pitchFamily="34" charset="0"/>
                <a:cs typeface="Calibri" panose="020F0502020204030204" pitchFamily="34" charset="0"/>
              </a:rPr>
              <a:t>Class teacher</a:t>
            </a:r>
          </a:p>
          <a:p>
            <a:r>
              <a:rPr lang="en-GB" sz="2400" dirty="0">
                <a:effectLst/>
                <a:latin typeface="Calibri" panose="020F0502020204030204" pitchFamily="34" charset="0"/>
                <a:ea typeface="Times New Roman" panose="02020603050405020304" pitchFamily="18" charset="0"/>
              </a:rPr>
              <a:t>Ms Cazac</a:t>
            </a:r>
          </a:p>
          <a:p>
            <a:endParaRPr lang="en-GB" sz="1800" dirty="0">
              <a:effectLst/>
              <a:latin typeface="Calibri" panose="020F0502020204030204" pitchFamily="34" charset="0"/>
              <a:ea typeface="Times New Roman" panose="02020603050405020304" pitchFamily="18" charset="0"/>
            </a:endParaRPr>
          </a:p>
          <a:p>
            <a:r>
              <a:rPr lang="en-GB" sz="2400" u="sng" dirty="0">
                <a:latin typeface="Calibri" panose="020F0502020204030204" pitchFamily="34" charset="0"/>
                <a:cs typeface="Calibri" panose="020F0502020204030204" pitchFamily="34" charset="0"/>
              </a:rPr>
              <a:t>Additional staff</a:t>
            </a:r>
            <a:endParaRPr lang="en-GB" sz="2400" dirty="0">
              <a:latin typeface="Calibri" panose="020F0502020204030204" pitchFamily="34" charset="0"/>
              <a:ea typeface="Times New Roman" panose="02020603050405020304" pitchFamily="18" charset="0"/>
            </a:endParaRPr>
          </a:p>
          <a:p>
            <a:r>
              <a:rPr lang="en-GB" sz="2400" dirty="0">
                <a:latin typeface="Calibri" panose="020F0502020204030204" pitchFamily="34" charset="0"/>
                <a:ea typeface="Times New Roman" panose="02020603050405020304" pitchFamily="18" charset="0"/>
              </a:rPr>
              <a:t>Ms Solanki, Mrs Tiwari, Mrs Amin</a:t>
            </a:r>
          </a:p>
          <a:p>
            <a:endParaRPr lang="en-GB" sz="2400" dirty="0">
              <a:latin typeface="Calibri" panose="020F0502020204030204" pitchFamily="34" charset="0"/>
              <a:ea typeface="Times New Roman" panose="02020603050405020304" pitchFamily="18" charset="0"/>
            </a:endParaRPr>
          </a:p>
          <a:p>
            <a:r>
              <a:rPr lang="en-GB" sz="2400" dirty="0">
                <a:latin typeface="Calibri" panose="020F0502020204030204" pitchFamily="34" charset="0"/>
                <a:ea typeface="Times New Roman" panose="02020603050405020304" pitchFamily="18" charset="0"/>
              </a:rPr>
              <a:t>Mr Albert (Music), Mr Jones (Spanish), Miss </a:t>
            </a:r>
            <a:r>
              <a:rPr lang="en-GB" sz="2400" dirty="0" err="1">
                <a:latin typeface="Calibri" panose="020F0502020204030204" pitchFamily="34" charset="0"/>
                <a:ea typeface="Times New Roman" panose="02020603050405020304" pitchFamily="18" charset="0"/>
              </a:rPr>
              <a:t>Towli</a:t>
            </a:r>
            <a:r>
              <a:rPr lang="en-GB" sz="2400" dirty="0">
                <a:latin typeface="Calibri" panose="020F0502020204030204" pitchFamily="34" charset="0"/>
                <a:ea typeface="Times New Roman" panose="02020603050405020304" pitchFamily="18" charset="0"/>
              </a:rPr>
              <a:t> (Dance), Mr </a:t>
            </a:r>
            <a:r>
              <a:rPr lang="en-GB" sz="2400" dirty="0" err="1">
                <a:latin typeface="Calibri" panose="020F0502020204030204" pitchFamily="34" charset="0"/>
                <a:ea typeface="Times New Roman" panose="02020603050405020304" pitchFamily="18" charset="0"/>
              </a:rPr>
              <a:t>Nicols</a:t>
            </a:r>
            <a:r>
              <a:rPr lang="en-GB" sz="2400" dirty="0">
                <a:latin typeface="Calibri" panose="020F0502020204030204" pitchFamily="34" charset="0"/>
                <a:ea typeface="Times New Roman" panose="02020603050405020304" pitchFamily="18" charset="0"/>
              </a:rPr>
              <a:t> (PE)</a:t>
            </a:r>
            <a:endParaRPr lang="en-GB" sz="2400"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ULT Link: Mrs Hart</a:t>
            </a:r>
          </a:p>
          <a:p>
            <a:endParaRPr lang="en-GB"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5465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Behaviour</a:t>
            </a:r>
          </a:p>
        </p:txBody>
      </p:sp>
      <p:sp>
        <p:nvSpPr>
          <p:cNvPr id="3" name="Content Placeholder 2"/>
          <p:cNvSpPr>
            <a:spLocks noGrp="1"/>
          </p:cNvSpPr>
          <p:nvPr>
            <p:ph idx="1"/>
          </p:nvPr>
        </p:nvSpPr>
        <p:spPr>
          <a:xfrm>
            <a:off x="1066800" y="1745673"/>
            <a:ext cx="10393679" cy="4289367"/>
          </a:xfrm>
        </p:spPr>
        <p:txBody>
          <a:bodyPr>
            <a:normAutofit fontScale="92500" lnSpcReduction="20000"/>
          </a:bodyPr>
          <a:lstStyle/>
          <a:p>
            <a:r>
              <a:rPr lang="en-GB" sz="2400" dirty="0">
                <a:latin typeface="Calibri" panose="020F0502020204030204" pitchFamily="34" charset="0"/>
                <a:cs typeface="Calibri" panose="020F0502020204030204" pitchFamily="34" charset="0"/>
              </a:rPr>
              <a:t>Our behaviour policy is available on the school </a:t>
            </a:r>
            <a:r>
              <a:rPr lang="en-GB" sz="2400" dirty="0">
                <a:latin typeface="Calibri" panose="020F0502020204030204" pitchFamily="34" charset="0"/>
                <a:cs typeface="Calibri" panose="020F0502020204030204" pitchFamily="34" charset="0"/>
                <a:hlinkClick r:id="rId2"/>
              </a:rPr>
              <a:t>website</a:t>
            </a: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Please encourage your child to follow the 5Cs:</a:t>
            </a:r>
          </a:p>
          <a:p>
            <a:pPr lvl="2"/>
            <a:r>
              <a:rPr lang="en-GB" sz="2400" dirty="0">
                <a:latin typeface="Calibri" panose="020F0502020204030204" pitchFamily="34" charset="0"/>
                <a:cs typeface="Calibri" panose="020F0502020204030204" pitchFamily="34" charset="0"/>
              </a:rPr>
              <a:t>Care</a:t>
            </a:r>
          </a:p>
          <a:p>
            <a:pPr lvl="2"/>
            <a:r>
              <a:rPr lang="en-GB" sz="2400" dirty="0">
                <a:latin typeface="Calibri" panose="020F0502020204030204" pitchFamily="34" charset="0"/>
                <a:cs typeface="Calibri" panose="020F0502020204030204" pitchFamily="34" charset="0"/>
              </a:rPr>
              <a:t>Courtesy</a:t>
            </a:r>
          </a:p>
          <a:p>
            <a:pPr lvl="2"/>
            <a:r>
              <a:rPr lang="en-GB" sz="2400" dirty="0">
                <a:latin typeface="Calibri" panose="020F0502020204030204" pitchFamily="34" charset="0"/>
                <a:cs typeface="Calibri" panose="020F0502020204030204" pitchFamily="34" charset="0"/>
              </a:rPr>
              <a:t>Co-operation</a:t>
            </a:r>
          </a:p>
          <a:p>
            <a:pPr lvl="2"/>
            <a:r>
              <a:rPr lang="en-GB" sz="2400" dirty="0">
                <a:latin typeface="Calibri" panose="020F0502020204030204" pitchFamily="34" charset="0"/>
                <a:cs typeface="Calibri" panose="020F0502020204030204" pitchFamily="34" charset="0"/>
              </a:rPr>
              <a:t>Consideration</a:t>
            </a:r>
          </a:p>
          <a:p>
            <a:pPr lvl="2"/>
            <a:r>
              <a:rPr lang="en-GB" sz="2400" dirty="0">
                <a:latin typeface="Calibri" panose="020F0502020204030204" pitchFamily="34" charset="0"/>
                <a:cs typeface="Calibri" panose="020F0502020204030204" pitchFamily="34" charset="0"/>
              </a:rPr>
              <a:t>Commitment</a:t>
            </a:r>
          </a:p>
          <a:p>
            <a:pPr lvl="2"/>
            <a:endParaRPr lang="en-GB" sz="2400" dirty="0">
              <a:latin typeface="Calibri" panose="020F0502020204030204" pitchFamily="34" charset="0"/>
              <a:cs typeface="Calibri" panose="020F0502020204030204" pitchFamily="34" charset="0"/>
            </a:endParaRPr>
          </a:p>
          <a:p>
            <a:pPr marL="180975" lvl="2" indent="-180975"/>
            <a:r>
              <a:rPr lang="en-GB" sz="2400" dirty="0">
                <a:latin typeface="Calibri" panose="020F0502020204030204" pitchFamily="34" charset="0"/>
                <a:cs typeface="Calibri" panose="020F0502020204030204" pitchFamily="34" charset="0"/>
              </a:rPr>
              <a:t>Pupils will receive teacher and peer commendation awards for demonstrating the 5Cs in school. These will be published in the weekly newsletter.</a:t>
            </a:r>
          </a:p>
          <a:p>
            <a:pPr marL="180975" lvl="2" indent="-180975"/>
            <a:r>
              <a:rPr lang="en-GB" sz="2400" dirty="0">
                <a:latin typeface="Calibri" panose="020F0502020204030204" pitchFamily="34" charset="0"/>
                <a:cs typeface="Calibri" panose="020F0502020204030204" pitchFamily="34" charset="0"/>
              </a:rPr>
              <a:t>If your child does not follow the 5Cs after a verbal reminder, they will be asked to fill out a reflection sheet. You may be called to meet with the class teacher to discuss this further.</a:t>
            </a:r>
          </a:p>
        </p:txBody>
      </p:sp>
    </p:spTree>
    <p:extLst>
      <p:ext uri="{BB962C8B-B14F-4D97-AF65-F5344CB8AC3E}">
        <p14:creationId xmlns:p14="http://schemas.microsoft.com/office/powerpoint/2010/main" val="1601889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09105" y="374073"/>
            <a:ext cx="10058400" cy="1371600"/>
          </a:xfrm>
        </p:spPr>
        <p:txBody>
          <a:bodyPr/>
          <a:lstStyle/>
          <a:p>
            <a:r>
              <a:rPr lang="en-GB" dirty="0">
                <a:latin typeface="Calibri" panose="020F0502020204030204" pitchFamily="34" charset="0"/>
                <a:cs typeface="Calibri" panose="020F0502020204030204" pitchFamily="34" charset="0"/>
              </a:rPr>
              <a:t>Communication</a:t>
            </a:r>
          </a:p>
        </p:txBody>
      </p:sp>
      <p:sp>
        <p:nvSpPr>
          <p:cNvPr id="3" name="Content Placeholder 2"/>
          <p:cNvSpPr>
            <a:spLocks noGrp="1"/>
          </p:cNvSpPr>
          <p:nvPr>
            <p:ph idx="1"/>
          </p:nvPr>
        </p:nvSpPr>
        <p:spPr>
          <a:xfrm>
            <a:off x="698270" y="1745673"/>
            <a:ext cx="10762210" cy="4563687"/>
          </a:xfrm>
        </p:spPr>
        <p:txBody>
          <a:bodyPr>
            <a:normAutofit fontScale="92500" lnSpcReduction="20000"/>
          </a:bodyPr>
          <a:lstStyle/>
          <a:p>
            <a:r>
              <a:rPr lang="en-GB" sz="2000" u="sng" dirty="0">
                <a:latin typeface="Calibri" panose="020F0502020204030204" pitchFamily="34" charset="0"/>
                <a:cs typeface="Calibri" panose="020F0502020204030204" pitchFamily="34" charset="0"/>
              </a:rPr>
              <a:t>Home-School agreement</a:t>
            </a:r>
          </a:p>
          <a:p>
            <a:r>
              <a:rPr lang="en-GB" sz="2000" dirty="0">
                <a:latin typeface="Calibri" panose="020F0502020204030204" pitchFamily="34" charset="0"/>
                <a:cs typeface="Calibri" panose="020F0502020204030204" pitchFamily="34" charset="0"/>
              </a:rPr>
              <a:t>The home-school agreement is on the </a:t>
            </a:r>
            <a:r>
              <a:rPr lang="en-GB" sz="2000" dirty="0">
                <a:latin typeface="Calibri" panose="020F0502020204030204" pitchFamily="34" charset="0"/>
                <a:cs typeface="Calibri" panose="020F0502020204030204" pitchFamily="34" charset="0"/>
                <a:hlinkClick r:id="rId3"/>
              </a:rPr>
              <a:t>school website</a:t>
            </a:r>
            <a:r>
              <a:rPr lang="en-GB" sz="2000" dirty="0">
                <a:latin typeface="Calibri" panose="020F0502020204030204" pitchFamily="34" charset="0"/>
                <a:cs typeface="Calibri" panose="020F0502020204030204" pitchFamily="34" charset="0"/>
              </a:rPr>
              <a:t>; please sign the copy in your child’s home-school communication book and ensure that you follow the guidance and meet the expectations outlined in this document.</a:t>
            </a:r>
          </a:p>
          <a:p>
            <a:r>
              <a:rPr lang="en-GB" sz="2000" dirty="0">
                <a:latin typeface="Calibri" panose="020F0502020204030204" pitchFamily="34" charset="0"/>
                <a:cs typeface="Calibri" panose="020F0502020204030204" pitchFamily="34" charset="0"/>
              </a:rPr>
              <a:t>Please remember to access the links on this page, view this </a:t>
            </a:r>
            <a:r>
              <a:rPr lang="en-GB" sz="2000" dirty="0" err="1">
                <a:latin typeface="Calibri" panose="020F0502020204030204" pitchFamily="34" charset="0"/>
                <a:cs typeface="Calibri" panose="020F0502020204030204" pitchFamily="34" charset="0"/>
              </a:rPr>
              <a:t>powerpoint</a:t>
            </a:r>
            <a:r>
              <a:rPr lang="en-GB" sz="2000" dirty="0">
                <a:latin typeface="Calibri" panose="020F0502020204030204" pitchFamily="34" charset="0"/>
                <a:cs typeface="Calibri" panose="020F0502020204030204" pitchFamily="34" charset="0"/>
              </a:rPr>
              <a:t> as a slideshow and you will be able to click on the </a:t>
            </a:r>
            <a:r>
              <a:rPr lang="en-GB" sz="2000">
                <a:latin typeface="Calibri" panose="020F0502020204030204" pitchFamily="34" charset="0"/>
                <a:cs typeface="Calibri" panose="020F0502020204030204" pitchFamily="34" charset="0"/>
              </a:rPr>
              <a:t>blue underlined link.</a:t>
            </a:r>
            <a:endParaRPr lang="en-GB" sz="2000" dirty="0">
              <a:latin typeface="Calibri" panose="020F0502020204030204" pitchFamily="34" charset="0"/>
              <a:cs typeface="Calibri" panose="020F0502020204030204" pitchFamily="34" charset="0"/>
            </a:endParaRPr>
          </a:p>
          <a:p>
            <a:pPr marL="0" indent="0">
              <a:buNone/>
            </a:pPr>
            <a:endParaRPr lang="en-GB" sz="2000" u="sng" dirty="0">
              <a:latin typeface="Calibri" panose="020F0502020204030204" pitchFamily="34" charset="0"/>
              <a:cs typeface="Calibri" panose="020F0502020204030204" pitchFamily="34" charset="0"/>
            </a:endParaRPr>
          </a:p>
          <a:p>
            <a:r>
              <a:rPr lang="en-GB" sz="2000" u="sng" dirty="0">
                <a:latin typeface="Calibri" panose="020F0502020204030204" pitchFamily="34" charset="0"/>
                <a:cs typeface="Calibri" panose="020F0502020204030204" pitchFamily="34" charset="0"/>
              </a:rPr>
              <a:t>Home-School Communication Book</a:t>
            </a:r>
          </a:p>
          <a:p>
            <a:r>
              <a:rPr lang="en-GB" sz="2000" dirty="0">
                <a:latin typeface="Calibri" panose="020F0502020204030204" pitchFamily="34" charset="0"/>
                <a:cs typeface="Calibri" panose="020F0502020204030204" pitchFamily="34" charset="0"/>
              </a:rPr>
              <a:t>This provides the link between the parent and the teacher.</a:t>
            </a:r>
          </a:p>
          <a:p>
            <a:r>
              <a:rPr lang="en-GB" sz="2000" dirty="0">
                <a:latin typeface="Calibri" panose="020F0502020204030204" pitchFamily="34" charset="0"/>
                <a:cs typeface="Calibri" panose="020F0502020204030204" pitchFamily="34" charset="0"/>
              </a:rPr>
              <a:t>Any letters will be communicated to you using the Home-School Communication Book: to inform you of important dates and/or events that are taking place at school. Please ensure that you check your child’s Home-School Book and school bag each day.</a:t>
            </a:r>
          </a:p>
          <a:p>
            <a:r>
              <a:rPr lang="en-GB" sz="2000" dirty="0">
                <a:latin typeface="Calibri" panose="020F0502020204030204" pitchFamily="34" charset="0"/>
                <a:cs typeface="Calibri" panose="020F0502020204030204" pitchFamily="34" charset="0"/>
              </a:rPr>
              <a:t>Feel free to use the book to communicate with your child’s class teacher. Children are responsible for passing on the book to the class teacher</a:t>
            </a:r>
          </a:p>
          <a:p>
            <a:r>
              <a:rPr lang="en-GB" sz="2000" dirty="0">
                <a:latin typeface="Calibri" panose="020F0502020204030204" pitchFamily="34" charset="0"/>
                <a:cs typeface="Calibri" panose="020F0502020204030204" pitchFamily="34" charset="0"/>
              </a:rPr>
              <a:t>Additional reminders and information are sent out via email, using </a:t>
            </a:r>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and the school newsletter </a:t>
            </a:r>
          </a:p>
          <a:p>
            <a:endParaRPr lang="en-GB" sz="2000" dirty="0"/>
          </a:p>
        </p:txBody>
      </p:sp>
    </p:spTree>
    <p:extLst>
      <p:ext uri="{BB962C8B-B14F-4D97-AF65-F5344CB8AC3E}">
        <p14:creationId xmlns:p14="http://schemas.microsoft.com/office/powerpoint/2010/main" val="1605549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1238" y="464354"/>
            <a:ext cx="10058400" cy="1371600"/>
          </a:xfrm>
        </p:spPr>
        <p:txBody>
          <a:bodyPr/>
          <a:lstStyle/>
          <a:p>
            <a:r>
              <a:rPr lang="en-GB" dirty="0">
                <a:latin typeface="Calibri" panose="020F0502020204030204" pitchFamily="34" charset="0"/>
                <a:cs typeface="Calibri" panose="020F0502020204030204" pitchFamily="34" charset="0"/>
              </a:rPr>
              <a:t>The School Day</a:t>
            </a:r>
          </a:p>
        </p:txBody>
      </p:sp>
      <p:sp>
        <p:nvSpPr>
          <p:cNvPr id="3" name="Content Placeholder 2"/>
          <p:cNvSpPr>
            <a:spLocks noGrp="1"/>
          </p:cNvSpPr>
          <p:nvPr>
            <p:ph idx="1"/>
          </p:nvPr>
        </p:nvSpPr>
        <p:spPr>
          <a:xfrm>
            <a:off x="861238" y="1745673"/>
            <a:ext cx="10599242" cy="4289367"/>
          </a:xfrm>
        </p:spPr>
        <p:txBody>
          <a:bodyPr>
            <a:normAutofit/>
          </a:bodyPr>
          <a:lstStyle/>
          <a:p>
            <a:r>
              <a:rPr lang="en-GB" dirty="0">
                <a:latin typeface="Calibri" panose="020F0502020204030204" pitchFamily="34" charset="0"/>
                <a:cs typeface="Calibri" panose="020F0502020204030204" pitchFamily="34" charset="0"/>
              </a:rPr>
              <a:t>Children are admitted from 8.45am-8.55am</a:t>
            </a:r>
          </a:p>
          <a:p>
            <a:r>
              <a:rPr lang="en-GB" dirty="0">
                <a:latin typeface="Calibri" panose="020F0502020204030204" pitchFamily="34" charset="0"/>
                <a:cs typeface="Calibri" panose="020F0502020204030204" pitchFamily="34" charset="0"/>
              </a:rPr>
              <a:t>8.55 am is the time by which children MUST be seated and ready to start the day</a:t>
            </a:r>
          </a:p>
          <a:p>
            <a:r>
              <a:rPr lang="en-GB" dirty="0">
                <a:latin typeface="Calibri" panose="020F0502020204030204" pitchFamily="34" charset="0"/>
                <a:cs typeface="Calibri" panose="020F0502020204030204" pitchFamily="34" charset="0"/>
              </a:rPr>
              <a:t>Lateness has a huge impact on your child’s learning. Please ensure that your child is in school on time every day</a:t>
            </a:r>
          </a:p>
          <a:p>
            <a:r>
              <a:rPr lang="en-GB" dirty="0">
                <a:latin typeface="Calibri" panose="020F0502020204030204" pitchFamily="34" charset="0"/>
                <a:cs typeface="Calibri" panose="020F0502020204030204" pitchFamily="34" charset="0"/>
              </a:rPr>
              <a:t>Lessons finish at 3.15pm. Classroom doors will open shortly after this and children taught in upstairs’ classes will be in the playground hereafter. </a:t>
            </a:r>
          </a:p>
          <a:p>
            <a:r>
              <a:rPr lang="en-GB" dirty="0">
                <a:latin typeface="Calibri" panose="020F0502020204030204" pitchFamily="34" charset="0"/>
                <a:cs typeface="Calibri" panose="020F0502020204030204" pitchFamily="34" charset="0"/>
              </a:rPr>
              <a:t>Please give the classes space to exit the building. Your patience is appreciated as we ensure that your children are collected safely</a:t>
            </a:r>
          </a:p>
          <a:p>
            <a:r>
              <a:rPr lang="en-GB" b="1" dirty="0">
                <a:latin typeface="Calibri" panose="020F0502020204030204" pitchFamily="34" charset="0"/>
                <a:cs typeface="Calibri" panose="020F0502020204030204" pitchFamily="34" charset="0"/>
              </a:rPr>
              <a:t>PE is on Tuesday (indoors) and Friday (outdoors)</a:t>
            </a:r>
          </a:p>
          <a:p>
            <a:pPr lvl="1"/>
            <a:endParaRPr lang="en-GB" sz="2400" u="sng" dirty="0"/>
          </a:p>
        </p:txBody>
      </p:sp>
    </p:spTree>
    <p:extLst>
      <p:ext uri="{BB962C8B-B14F-4D97-AF65-F5344CB8AC3E}">
        <p14:creationId xmlns:p14="http://schemas.microsoft.com/office/powerpoint/2010/main" val="1660671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Attendance</a:t>
            </a:r>
          </a:p>
        </p:txBody>
      </p:sp>
      <p:sp>
        <p:nvSpPr>
          <p:cNvPr id="3" name="Content Placeholder 2"/>
          <p:cNvSpPr>
            <a:spLocks noGrp="1"/>
          </p:cNvSpPr>
          <p:nvPr>
            <p:ph idx="1"/>
          </p:nvPr>
        </p:nvSpPr>
        <p:spPr>
          <a:xfrm>
            <a:off x="1066800" y="1473201"/>
            <a:ext cx="10393679" cy="4941710"/>
          </a:xfrm>
        </p:spPr>
        <p:txBody>
          <a:bodyPr>
            <a:noAutofit/>
          </a:bodyPr>
          <a:lstStyle/>
          <a:p>
            <a:pPr marL="0" indent="0">
              <a:lnSpc>
                <a:spcPct val="107000"/>
              </a:lnSpc>
              <a:spcAft>
                <a:spcPts val="800"/>
              </a:spcAft>
              <a:buNone/>
            </a:pPr>
            <a:r>
              <a:rPr lang="en-GB" sz="2000" b="1" dirty="0">
                <a:effectLst/>
                <a:latin typeface="Calibri" panose="020F0502020204030204" pitchFamily="34" charset="0"/>
                <a:ea typeface="Calibri" panose="020F0502020204030204" pitchFamily="34" charset="0"/>
                <a:cs typeface="Times New Roman" panose="02020603050405020304" pitchFamily="18" charset="0"/>
              </a:rPr>
              <a:t>Regular attendance and punctuality at school is an important factor in ensuring that children benefit from their education.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2000" b="1" u="sng" dirty="0">
                <a:effectLst/>
                <a:latin typeface="Calibri" panose="020F0502020204030204" pitchFamily="34" charset="0"/>
                <a:ea typeface="Calibri" panose="020F0502020204030204" pitchFamily="34" charset="0"/>
                <a:cs typeface="Times New Roman" panose="02020603050405020304" pitchFamily="18" charset="0"/>
              </a:rPr>
              <a:t>Facts about poor attendance </a:t>
            </a:r>
            <a:endParaRPr lang="en-GB" sz="2000" u="sng"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Missing out on lessons leaves children vulnerable to falling behind.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Children with poor attendance tend to achieve less in both primary and secondary school.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The Education (School Day and School Year) (England) Regulations 1999 require all maintained schools to open to educate their pupils for at least 190 days (380 sessions) in each school year.</a:t>
            </a:r>
          </a:p>
          <a:p>
            <a:r>
              <a:rPr lang="en-GB" sz="2000" dirty="0">
                <a:latin typeface="Calibri" panose="020F0502020204030204" pitchFamily="34" charset="0"/>
                <a:cs typeface="Calibri" panose="020F0502020204030204" pitchFamily="34" charset="0"/>
              </a:rPr>
              <a:t>School term times are on the school website</a:t>
            </a:r>
          </a:p>
          <a:p>
            <a:r>
              <a:rPr lang="en-GB" sz="2000" dirty="0">
                <a:latin typeface="Calibri" panose="020F0502020204030204" pitchFamily="34" charset="0"/>
                <a:cs typeface="Calibri" panose="020F0502020204030204" pitchFamily="34" charset="0"/>
              </a:rPr>
              <a:t>Extended leave: the school has adopted the Redbridge policy. </a:t>
            </a:r>
          </a:p>
          <a:p>
            <a:r>
              <a:rPr lang="en-GB" sz="2000" u="sng" dirty="0">
                <a:latin typeface="Calibri" panose="020F0502020204030204" pitchFamily="34" charset="0"/>
                <a:cs typeface="Calibri" panose="020F0502020204030204" pitchFamily="34" charset="0"/>
              </a:rPr>
              <a:t>No leave</a:t>
            </a:r>
            <a:r>
              <a:rPr lang="en-GB" sz="2000" dirty="0">
                <a:latin typeface="Calibri" panose="020F0502020204030204" pitchFamily="34" charset="0"/>
                <a:cs typeface="Calibri" panose="020F0502020204030204" pitchFamily="34" charset="0"/>
              </a:rPr>
              <a:t> is to be taken during term time</a:t>
            </a:r>
          </a:p>
        </p:txBody>
      </p:sp>
    </p:spTree>
    <p:extLst>
      <p:ext uri="{BB962C8B-B14F-4D97-AF65-F5344CB8AC3E}">
        <p14:creationId xmlns:p14="http://schemas.microsoft.com/office/powerpoint/2010/main" val="2877440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Every Lesson Counts!</a:t>
            </a:r>
          </a:p>
        </p:txBody>
      </p:sp>
      <p:sp>
        <p:nvSpPr>
          <p:cNvPr id="3" name="Content Placeholder 2"/>
          <p:cNvSpPr>
            <a:spLocks noGrp="1"/>
          </p:cNvSpPr>
          <p:nvPr>
            <p:ph idx="1"/>
          </p:nvPr>
        </p:nvSpPr>
        <p:spPr>
          <a:xfrm>
            <a:off x="872067" y="1745673"/>
            <a:ext cx="10710333" cy="4289367"/>
          </a:xfrm>
        </p:spPr>
        <p:txBody>
          <a:bodyPr>
            <a:normAutofit lnSpcReduction="10000"/>
          </a:bodyPr>
          <a:lstStyle/>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Did you know?</a:t>
            </a: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Please ensure </a:t>
            </a:r>
            <a:r>
              <a:rPr lang="en-GB" sz="2000" b="1" dirty="0">
                <a:latin typeface="Calibri" panose="020F0502020204030204" pitchFamily="34" charset="0"/>
                <a:cs typeface="Calibri" panose="020F0502020204030204" pitchFamily="34" charset="0"/>
              </a:rPr>
              <a:t>punctuality</a:t>
            </a:r>
            <a:r>
              <a:rPr lang="en-GB" sz="2000" dirty="0">
                <a:latin typeface="Calibri" panose="020F0502020204030204" pitchFamily="34" charset="0"/>
                <a:cs typeface="Calibri" panose="020F0502020204030204" pitchFamily="34" charset="0"/>
              </a:rPr>
              <a:t> to maintain school attendance. </a:t>
            </a:r>
          </a:p>
          <a:p>
            <a:endParaRPr lang="en-GB" sz="2000" dirty="0">
              <a:latin typeface="Calibri" panose="020F0502020204030204" pitchFamily="34" charset="0"/>
              <a:cs typeface="Calibri" panose="020F0502020204030204" pitchFamily="34" charset="0"/>
            </a:endParaRPr>
          </a:p>
        </p:txBody>
      </p:sp>
      <p:graphicFrame>
        <p:nvGraphicFramePr>
          <p:cNvPr id="9" name="Table 8">
            <a:extLst>
              <a:ext uri="{FF2B5EF4-FFF2-40B4-BE49-F238E27FC236}">
                <a16:creationId xmlns:a16="http://schemas.microsoft.com/office/drawing/2014/main" id="{AE1C1C5A-F85F-423E-B9E1-1CF31F1E6C18}"/>
              </a:ext>
            </a:extLst>
          </p:cNvPr>
          <p:cNvGraphicFramePr>
            <a:graphicFrameLocks noGrp="1"/>
          </p:cNvGraphicFramePr>
          <p:nvPr>
            <p:extLst>
              <p:ext uri="{D42A27DB-BD31-4B8C-83A1-F6EECF244321}">
                <p14:modId xmlns:p14="http://schemas.microsoft.com/office/powerpoint/2010/main" val="2970719982"/>
              </p:ext>
            </p:extLst>
          </p:nvPr>
        </p:nvGraphicFramePr>
        <p:xfrm>
          <a:off x="1976118" y="2644704"/>
          <a:ext cx="8575041" cy="2560320"/>
        </p:xfrm>
        <a:graphic>
          <a:graphicData uri="http://schemas.openxmlformats.org/drawingml/2006/table">
            <a:tbl>
              <a:tblPr firstRow="1" bandRow="1">
                <a:tableStyleId>{616DA210-FB5B-4158-B5E0-FEB733F419BA}</a:tableStyleId>
              </a:tblPr>
              <a:tblGrid>
                <a:gridCol w="2858347">
                  <a:extLst>
                    <a:ext uri="{9D8B030D-6E8A-4147-A177-3AD203B41FA5}">
                      <a16:colId xmlns:a16="http://schemas.microsoft.com/office/drawing/2014/main" val="1098640116"/>
                    </a:ext>
                  </a:extLst>
                </a:gridCol>
                <a:gridCol w="2858347">
                  <a:extLst>
                    <a:ext uri="{9D8B030D-6E8A-4147-A177-3AD203B41FA5}">
                      <a16:colId xmlns:a16="http://schemas.microsoft.com/office/drawing/2014/main" val="1578157552"/>
                    </a:ext>
                  </a:extLst>
                </a:gridCol>
                <a:gridCol w="2858347">
                  <a:extLst>
                    <a:ext uri="{9D8B030D-6E8A-4147-A177-3AD203B41FA5}">
                      <a16:colId xmlns:a16="http://schemas.microsoft.com/office/drawing/2014/main" val="982796461"/>
                    </a:ext>
                  </a:extLst>
                </a:gridCol>
              </a:tblGrid>
              <a:tr h="2454206">
                <a:tc>
                  <a:txBody>
                    <a:bodyPr/>
                    <a:lstStyle/>
                    <a:p>
                      <a:pPr algn="ctr"/>
                      <a:r>
                        <a:rPr lang="en-GB" b="0">
                          <a:latin typeface="Calibri" panose="020F0502020204030204" pitchFamily="34" charset="0"/>
                          <a:cs typeface="Calibri" panose="020F0502020204030204" pitchFamily="34" charset="0"/>
                        </a:rPr>
                        <a:t>If your child’s attendance during the school year was…</a:t>
                      </a:r>
                    </a:p>
                    <a:p>
                      <a:pPr algn="ctr"/>
                      <a:endParaRPr lang="en-GB" b="0">
                        <a:latin typeface="Calibri" panose="020F0502020204030204" pitchFamily="34" charset="0"/>
                        <a:cs typeface="Calibri" panose="020F0502020204030204" pitchFamily="34" charset="0"/>
                      </a:endParaRPr>
                    </a:p>
                    <a:p>
                      <a:pPr algn="ctr"/>
                      <a:r>
                        <a:rPr lang="en-GB" b="0">
                          <a:latin typeface="Calibri" panose="020F0502020204030204" pitchFamily="34" charset="0"/>
                          <a:cs typeface="Calibri" panose="020F0502020204030204" pitchFamily="34" charset="0"/>
                        </a:rPr>
                        <a:t>95%</a:t>
                      </a:r>
                    </a:p>
                    <a:p>
                      <a:pPr algn="ctr"/>
                      <a:r>
                        <a:rPr lang="en-GB" b="0">
                          <a:latin typeface="Calibri" panose="020F0502020204030204" pitchFamily="34" charset="0"/>
                          <a:cs typeface="Calibri" panose="020F0502020204030204" pitchFamily="34" charset="0"/>
                        </a:rPr>
                        <a:t>90%</a:t>
                      </a:r>
                    </a:p>
                    <a:p>
                      <a:pPr algn="ctr"/>
                      <a:r>
                        <a:rPr lang="en-GB" b="0">
                          <a:latin typeface="Calibri" panose="020F0502020204030204" pitchFamily="34" charset="0"/>
                          <a:cs typeface="Calibri" panose="020F0502020204030204" pitchFamily="34" charset="0"/>
                        </a:rPr>
                        <a:t>85%</a:t>
                      </a:r>
                    </a:p>
                    <a:p>
                      <a:pPr algn="ctr"/>
                      <a:r>
                        <a:rPr lang="en-GB" b="0">
                          <a:latin typeface="Calibri" panose="020F0502020204030204" pitchFamily="34" charset="0"/>
                          <a:cs typeface="Calibri" panose="020F0502020204030204" pitchFamily="34" charset="0"/>
                        </a:rPr>
                        <a:t>80%</a:t>
                      </a:r>
                    </a:p>
                    <a:p>
                      <a:pPr algn="ctr"/>
                      <a:r>
                        <a:rPr lang="en-GB" b="0">
                          <a:latin typeface="Calibri" panose="020F0502020204030204" pitchFamily="34" charset="0"/>
                          <a:cs typeface="Calibri" panose="020F0502020204030204" pitchFamily="34" charset="0"/>
                        </a:rPr>
                        <a:t>75%</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Your child would have lost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9 days from school</a:t>
                      </a:r>
                    </a:p>
                    <a:p>
                      <a:pPr algn="ctr"/>
                      <a:r>
                        <a:rPr lang="en-GB" b="0" dirty="0">
                          <a:latin typeface="Calibri" panose="020F0502020204030204" pitchFamily="34" charset="0"/>
                          <a:cs typeface="Calibri" panose="020F0502020204030204" pitchFamily="34" charset="0"/>
                        </a:rPr>
                        <a:t>19 days from school</a:t>
                      </a:r>
                    </a:p>
                    <a:p>
                      <a:pPr algn="ctr"/>
                      <a:r>
                        <a:rPr lang="en-GB" b="0" dirty="0">
                          <a:latin typeface="Calibri" panose="020F0502020204030204" pitchFamily="34" charset="0"/>
                          <a:cs typeface="Calibri" panose="020F0502020204030204" pitchFamily="34" charset="0"/>
                        </a:rPr>
                        <a:t>29 days from school</a:t>
                      </a:r>
                    </a:p>
                    <a:p>
                      <a:pPr algn="ctr"/>
                      <a:r>
                        <a:rPr lang="en-GB" b="0" dirty="0">
                          <a:latin typeface="Calibri" panose="020F0502020204030204" pitchFamily="34" charset="0"/>
                          <a:cs typeface="Calibri" panose="020F0502020204030204" pitchFamily="34" charset="0"/>
                        </a:rPr>
                        <a:t>38 days from school</a:t>
                      </a:r>
                    </a:p>
                    <a:p>
                      <a:pPr algn="ctr"/>
                      <a:r>
                        <a:rPr lang="en-GB" b="0" dirty="0">
                          <a:latin typeface="Calibri" panose="020F0502020204030204" pitchFamily="34" charset="0"/>
                          <a:cs typeface="Calibri" panose="020F0502020204030204" pitchFamily="34" charset="0"/>
                        </a:rPr>
                        <a:t>48 days from school</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Or they would have missed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50 lessons</a:t>
                      </a:r>
                    </a:p>
                    <a:p>
                      <a:pPr algn="ctr"/>
                      <a:r>
                        <a:rPr lang="en-GB" b="0" dirty="0">
                          <a:latin typeface="Calibri" panose="020F0502020204030204" pitchFamily="34" charset="0"/>
                          <a:cs typeface="Calibri" panose="020F0502020204030204" pitchFamily="34" charset="0"/>
                        </a:rPr>
                        <a:t>100 lessons</a:t>
                      </a:r>
                    </a:p>
                    <a:p>
                      <a:pPr algn="ctr"/>
                      <a:r>
                        <a:rPr lang="en-GB" b="0" dirty="0">
                          <a:latin typeface="Calibri" panose="020F0502020204030204" pitchFamily="34" charset="0"/>
                          <a:cs typeface="Calibri" panose="020F0502020204030204" pitchFamily="34" charset="0"/>
                        </a:rPr>
                        <a:t>150 lessons</a:t>
                      </a:r>
                    </a:p>
                    <a:p>
                      <a:pPr algn="ctr"/>
                      <a:r>
                        <a:rPr lang="en-GB" b="0" dirty="0">
                          <a:latin typeface="Calibri" panose="020F0502020204030204" pitchFamily="34" charset="0"/>
                          <a:cs typeface="Calibri" panose="020F0502020204030204" pitchFamily="34" charset="0"/>
                        </a:rPr>
                        <a:t>200 lessons</a:t>
                      </a:r>
                    </a:p>
                    <a:p>
                      <a:pPr algn="ctr"/>
                      <a:r>
                        <a:rPr lang="en-GB" b="0" dirty="0">
                          <a:latin typeface="Calibri" panose="020F0502020204030204" pitchFamily="34" charset="0"/>
                          <a:cs typeface="Calibri" panose="020F0502020204030204" pitchFamily="34" charset="0"/>
                        </a:rPr>
                        <a:t>250 lessons</a:t>
                      </a:r>
                    </a:p>
                    <a:p>
                      <a:pPr algn="ctr"/>
                      <a:endParaRPr lang="en-GB" b="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903887196"/>
                  </a:ext>
                </a:extLst>
              </a:tr>
            </a:tbl>
          </a:graphicData>
        </a:graphic>
      </p:graphicFrame>
      <p:pic>
        <p:nvPicPr>
          <p:cNvPr id="5" name="Picture 4">
            <a:extLst>
              <a:ext uri="{FF2B5EF4-FFF2-40B4-BE49-F238E27FC236}">
                <a16:creationId xmlns:a16="http://schemas.microsoft.com/office/drawing/2014/main" id="{F15795F7-1936-4618-8014-C31711D6BD0A}"/>
              </a:ext>
            </a:extLst>
          </p:cNvPr>
          <p:cNvPicPr>
            <a:picLocks noChangeAspect="1"/>
          </p:cNvPicPr>
          <p:nvPr/>
        </p:nvPicPr>
        <p:blipFill>
          <a:blip r:embed="rId2"/>
          <a:stretch>
            <a:fillRect/>
          </a:stretch>
        </p:blipFill>
        <p:spPr>
          <a:xfrm>
            <a:off x="761143" y="2015442"/>
            <a:ext cx="10882697" cy="3515782"/>
          </a:xfrm>
          <a:prstGeom prst="rect">
            <a:avLst/>
          </a:prstGeom>
        </p:spPr>
      </p:pic>
    </p:spTree>
    <p:extLst>
      <p:ext uri="{BB962C8B-B14F-4D97-AF65-F5344CB8AC3E}">
        <p14:creationId xmlns:p14="http://schemas.microsoft.com/office/powerpoint/2010/main" val="3451639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877ADA1-7802-435E-84F4-B9D52CFA7538}"/>
              </a:ext>
            </a:extLst>
          </p:cNvPr>
          <p:cNvPicPr>
            <a:picLocks noChangeAspect="1"/>
          </p:cNvPicPr>
          <p:nvPr/>
        </p:nvPicPr>
        <p:blipFill>
          <a:blip r:embed="rId2"/>
          <a:stretch>
            <a:fillRect/>
          </a:stretch>
        </p:blipFill>
        <p:spPr>
          <a:xfrm>
            <a:off x="932240" y="627645"/>
            <a:ext cx="10327519" cy="5602710"/>
          </a:xfrm>
          <a:prstGeom prst="rect">
            <a:avLst/>
          </a:prstGeom>
        </p:spPr>
      </p:pic>
    </p:spTree>
    <p:extLst>
      <p:ext uri="{BB962C8B-B14F-4D97-AF65-F5344CB8AC3E}">
        <p14:creationId xmlns:p14="http://schemas.microsoft.com/office/powerpoint/2010/main" val="3977753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Absence</a:t>
            </a:r>
          </a:p>
        </p:txBody>
      </p:sp>
      <p:sp>
        <p:nvSpPr>
          <p:cNvPr id="3" name="Content Placeholder 2"/>
          <p:cNvSpPr>
            <a:spLocks noGrp="1"/>
          </p:cNvSpPr>
          <p:nvPr>
            <p:ph idx="1"/>
          </p:nvPr>
        </p:nvSpPr>
        <p:spPr>
          <a:xfrm>
            <a:off x="1066800" y="1745673"/>
            <a:ext cx="10393679" cy="4289367"/>
          </a:xfrm>
        </p:spPr>
        <p:txBody>
          <a:bodyPr>
            <a:normAutofit/>
          </a:bodyPr>
          <a:lstStyle/>
          <a:p>
            <a:r>
              <a:rPr lang="en-GB" sz="2000" dirty="0">
                <a:latin typeface="Calibri" panose="020F0502020204030204" pitchFamily="34" charset="0"/>
                <a:cs typeface="Calibri" panose="020F0502020204030204" pitchFamily="34" charset="0"/>
              </a:rPr>
              <a:t>If your child is not able to attend school, please ring the school office by 8.30am</a:t>
            </a:r>
          </a:p>
          <a:p>
            <a:r>
              <a:rPr lang="en-GB" sz="2000" dirty="0">
                <a:latin typeface="Calibri" panose="020F0502020204030204" pitchFamily="34" charset="0"/>
                <a:cs typeface="Calibri" panose="020F0502020204030204" pitchFamily="34" charset="0"/>
              </a:rPr>
              <a:t>Your child’s attendance and punctuality is tracked and reported to the Educational Welfare Officer</a:t>
            </a:r>
          </a:p>
          <a:p>
            <a:r>
              <a:rPr lang="en-GB" sz="2000" dirty="0">
                <a:latin typeface="Calibri" panose="020F0502020204030204" pitchFamily="34" charset="0"/>
                <a:cs typeface="Calibri" panose="020F0502020204030204" pitchFamily="34" charset="0"/>
              </a:rPr>
              <a:t>The school will follow up on significant absences</a:t>
            </a:r>
          </a:p>
          <a:p>
            <a:r>
              <a:rPr lang="en-GB" sz="2000" dirty="0">
                <a:latin typeface="Calibri" panose="020F0502020204030204" pitchFamily="34" charset="0"/>
                <a:cs typeface="Calibri" panose="020F0502020204030204" pitchFamily="34" charset="0"/>
              </a:rPr>
              <a:t>Once your child has returned to school, they must bring a letter to explain the absence</a:t>
            </a:r>
          </a:p>
          <a:p>
            <a:r>
              <a:rPr lang="en-GB" sz="2000" dirty="0">
                <a:latin typeface="Calibri" panose="020F0502020204030204" pitchFamily="34" charset="0"/>
                <a:cs typeface="Calibri" panose="020F0502020204030204" pitchFamily="34" charset="0"/>
              </a:rPr>
              <a:t>Applications for leave in exceptional circumstances can be made through the school office</a:t>
            </a:r>
          </a:p>
        </p:txBody>
      </p:sp>
    </p:spTree>
    <p:extLst>
      <p:ext uri="{BB962C8B-B14F-4D97-AF65-F5344CB8AC3E}">
        <p14:creationId xmlns:p14="http://schemas.microsoft.com/office/powerpoint/2010/main" val="12281629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799" y="443089"/>
            <a:ext cx="10393679" cy="1371600"/>
          </a:xfrm>
        </p:spPr>
        <p:txBody>
          <a:bodyPr>
            <a:normAutofit/>
          </a:bodyPr>
          <a:lstStyle/>
          <a:p>
            <a:r>
              <a:rPr lang="en-GB" dirty="0">
                <a:latin typeface="Calibri" panose="020F0502020204030204" pitchFamily="34" charset="0"/>
                <a:cs typeface="Calibri" panose="020F0502020204030204" pitchFamily="34" charset="0"/>
              </a:rPr>
              <a:t>Playtime and Lunchtime</a:t>
            </a:r>
          </a:p>
        </p:txBody>
      </p:sp>
      <p:sp>
        <p:nvSpPr>
          <p:cNvPr id="3" name="Content Placeholder 2"/>
          <p:cNvSpPr>
            <a:spLocks noGrp="1"/>
          </p:cNvSpPr>
          <p:nvPr>
            <p:ph idx="1"/>
          </p:nvPr>
        </p:nvSpPr>
        <p:spPr>
          <a:xfrm>
            <a:off x="1066800" y="1745673"/>
            <a:ext cx="10393679" cy="4538749"/>
          </a:xfrm>
        </p:spPr>
        <p:txBody>
          <a:bodyPr>
            <a:normAutofit/>
          </a:bodyPr>
          <a:lstStyle/>
          <a:p>
            <a:r>
              <a:rPr lang="en-GB" dirty="0">
                <a:latin typeface="Calibri" panose="020F0502020204030204" pitchFamily="34" charset="0"/>
                <a:cs typeface="Calibri" panose="020F0502020204030204" pitchFamily="34" charset="0"/>
              </a:rPr>
              <a:t>Please support us in encouraging your child to adopt a healthy lifestyle</a:t>
            </a:r>
          </a:p>
          <a:p>
            <a:r>
              <a:rPr lang="en-GB" dirty="0">
                <a:latin typeface="Calibri" panose="020F0502020204030204" pitchFamily="34" charset="0"/>
                <a:cs typeface="Calibri" panose="020F0502020204030204" pitchFamily="34" charset="0"/>
              </a:rPr>
              <a:t>A bottle of fresh water should be brought in each day</a:t>
            </a:r>
          </a:p>
          <a:p>
            <a:r>
              <a:rPr lang="en-GB" dirty="0">
                <a:latin typeface="Calibri" panose="020F0502020204030204" pitchFamily="34" charset="0"/>
                <a:cs typeface="Calibri" panose="020F0502020204030204" pitchFamily="34" charset="0"/>
              </a:rPr>
              <a:t>Pupils in EYFS and KS1 are provided with a piece of fruit or veg each day</a:t>
            </a:r>
          </a:p>
          <a:p>
            <a:r>
              <a:rPr lang="en-GB" dirty="0">
                <a:latin typeface="Calibri" panose="020F0502020204030204" pitchFamily="34" charset="0"/>
                <a:cs typeface="Calibri" panose="020F0502020204030204" pitchFamily="34" charset="0"/>
              </a:rPr>
              <a:t>Children should not bring any sweets, crisps or chocolate to school</a:t>
            </a:r>
          </a:p>
          <a:p>
            <a:r>
              <a:rPr lang="en-GB" dirty="0">
                <a:latin typeface="Calibri" panose="020F0502020204030204" pitchFamily="34" charset="0"/>
                <a:cs typeface="Calibri" panose="020F0502020204030204" pitchFamily="34" charset="0"/>
              </a:rPr>
              <a:t>Cleveland Road Primary School is a nut-free school</a:t>
            </a:r>
          </a:p>
          <a:p>
            <a:pPr lvl="1"/>
            <a:endParaRPr lang="en-GB" sz="2400" u="sng" dirty="0">
              <a:latin typeface="Calibri" panose="020F0502020204030204" pitchFamily="34" charset="0"/>
              <a:cs typeface="Calibri" panose="020F0502020204030204" pitchFamily="34" charset="0"/>
            </a:endParaRPr>
          </a:p>
          <a:p>
            <a:pPr marL="0" indent="0">
              <a:buNone/>
            </a:pPr>
            <a:endParaRPr lang="en-GB" dirty="0"/>
          </a:p>
          <a:p>
            <a:pPr marL="0" indent="0">
              <a:buNone/>
            </a:pPr>
            <a:r>
              <a:rPr lang="en-GB" dirty="0"/>
              <a:t>This includes party bags- please ensure that party bags do not include sweets, crisps, cakes or chocolate</a:t>
            </a:r>
          </a:p>
          <a:p>
            <a:pPr lvl="1"/>
            <a:endParaRPr lang="en-GB" sz="2400" dirty="0"/>
          </a:p>
        </p:txBody>
      </p:sp>
    </p:spTree>
    <p:extLst>
      <p:ext uri="{BB962C8B-B14F-4D97-AF65-F5344CB8AC3E}">
        <p14:creationId xmlns:p14="http://schemas.microsoft.com/office/powerpoint/2010/main" val="3331475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576" y="453721"/>
            <a:ext cx="10393679" cy="1371600"/>
          </a:xfrm>
        </p:spPr>
        <p:txBody>
          <a:bodyPr>
            <a:normAutofit/>
          </a:bodyPr>
          <a:lstStyle/>
          <a:p>
            <a:r>
              <a:rPr lang="en-GB" dirty="0">
                <a:latin typeface="Calibri" panose="020F0502020204030204" pitchFamily="34" charset="0"/>
                <a:cs typeface="Calibri" panose="020F0502020204030204" pitchFamily="34" charset="0"/>
              </a:rPr>
              <a:t>Pupil Premium Funding</a:t>
            </a:r>
          </a:p>
        </p:txBody>
      </p:sp>
      <p:sp>
        <p:nvSpPr>
          <p:cNvPr id="3" name="Content Placeholder 2"/>
          <p:cNvSpPr>
            <a:spLocks noGrp="1"/>
          </p:cNvSpPr>
          <p:nvPr>
            <p:ph idx="1"/>
          </p:nvPr>
        </p:nvSpPr>
        <p:spPr>
          <a:xfrm>
            <a:off x="928575" y="1735040"/>
            <a:ext cx="10393679" cy="4289367"/>
          </a:xfrm>
        </p:spPr>
        <p:txBody>
          <a:bodyPr>
            <a:normAutofit fontScale="92500" lnSpcReduction="10000"/>
          </a:bodyPr>
          <a:lstStyle/>
          <a:p>
            <a:r>
              <a:rPr lang="en-GB" dirty="0">
                <a:latin typeface="Calibri" panose="020F0502020204030204" pitchFamily="34" charset="0"/>
                <a:cs typeface="Calibri" panose="020F0502020204030204" pitchFamily="34" charset="0"/>
              </a:rPr>
              <a:t>You are entitled to additional funding, for the school to support your child, if you receive any of the following:</a:t>
            </a:r>
          </a:p>
          <a:p>
            <a:pPr lvl="1"/>
            <a:r>
              <a:rPr lang="en-GB" dirty="0">
                <a:latin typeface="Calibri" panose="020F0502020204030204" pitchFamily="34" charset="0"/>
                <a:cs typeface="Calibri" panose="020F0502020204030204" pitchFamily="34" charset="0"/>
              </a:rPr>
              <a:t>Income Support</a:t>
            </a:r>
          </a:p>
          <a:p>
            <a:pPr lvl="1"/>
            <a:r>
              <a:rPr lang="en-GB" dirty="0">
                <a:latin typeface="Calibri" panose="020F0502020204030204" pitchFamily="34" charset="0"/>
                <a:cs typeface="Calibri" panose="020F0502020204030204" pitchFamily="34" charset="0"/>
              </a:rPr>
              <a:t>Income-based Jobseeker’s Allowance</a:t>
            </a:r>
          </a:p>
          <a:p>
            <a:pPr lvl="1"/>
            <a:r>
              <a:rPr lang="en-GB" dirty="0">
                <a:latin typeface="Calibri" panose="020F0502020204030204" pitchFamily="34" charset="0"/>
                <a:cs typeface="Calibri" panose="020F0502020204030204" pitchFamily="34" charset="0"/>
              </a:rPr>
              <a:t>Income-related Employment and Support Allowance</a:t>
            </a:r>
          </a:p>
          <a:p>
            <a:pPr lvl="1"/>
            <a:r>
              <a:rPr lang="en-GB" dirty="0">
                <a:latin typeface="Calibri" panose="020F0502020204030204" pitchFamily="34" charset="0"/>
                <a:cs typeface="Calibri" panose="020F0502020204030204" pitchFamily="34" charset="0"/>
              </a:rPr>
              <a:t>Support under Part VI of the Immigration and Asylum Act 1999</a:t>
            </a:r>
          </a:p>
          <a:p>
            <a:pPr lvl="1"/>
            <a:r>
              <a:rPr lang="en-GB" dirty="0">
                <a:latin typeface="Calibri" panose="020F0502020204030204" pitchFamily="34" charset="0"/>
                <a:cs typeface="Calibri" panose="020F0502020204030204" pitchFamily="34" charset="0"/>
              </a:rPr>
              <a:t>The guarantee element of Pension Credit</a:t>
            </a:r>
          </a:p>
          <a:p>
            <a:pPr lvl="1"/>
            <a:r>
              <a:rPr lang="en-GB" dirty="0">
                <a:latin typeface="Calibri" panose="020F0502020204030204" pitchFamily="34" charset="0"/>
                <a:cs typeface="Calibri" panose="020F0502020204030204" pitchFamily="34" charset="0"/>
              </a:rPr>
              <a:t>Child Tax Credit (provided you’re not also entitled to Working Tax Credit and have an annual gross income of no more than £16,190) - Working Tax Credit is a disqualifying benefit regardless of your household income - this means that you would not be entitled to Free School Meals whilst in receipt of Working Tax Credit</a:t>
            </a:r>
          </a:p>
          <a:p>
            <a:pPr lvl="1"/>
            <a:r>
              <a:rPr lang="en-GB" dirty="0">
                <a:latin typeface="Calibri" panose="020F0502020204030204" pitchFamily="34" charset="0"/>
                <a:cs typeface="Calibri" panose="020F0502020204030204" pitchFamily="34" charset="0"/>
              </a:rPr>
              <a:t>Working Tax Credit run-on – paid for four weeks after you stop qualifying for Working Tax Credit</a:t>
            </a:r>
          </a:p>
          <a:p>
            <a:pPr lvl="1"/>
            <a:r>
              <a:rPr lang="en-GB" dirty="0">
                <a:latin typeface="Calibri" panose="020F0502020204030204" pitchFamily="34" charset="0"/>
                <a:cs typeface="Calibri" panose="020F0502020204030204" pitchFamily="34" charset="0"/>
              </a:rPr>
              <a:t>Universal Credit (provided you have an annual net earned income of no more than £7,400, as assessed by earnings from up to three of your most recent assessment periods)</a:t>
            </a:r>
          </a:p>
          <a:p>
            <a:pPr lvl="0"/>
            <a:r>
              <a:rPr lang="en-GB" dirty="0">
                <a:latin typeface="Calibri" panose="020F0502020204030204" pitchFamily="34" charset="0"/>
                <a:cs typeface="Calibri" panose="020F0502020204030204" pitchFamily="34" charset="0"/>
              </a:rPr>
              <a:t>To apply online, visit the Redbridge website </a:t>
            </a:r>
            <a:r>
              <a:rPr lang="en-GB" u="sng" dirty="0">
                <a:latin typeface="Calibri" panose="020F0502020204030204" pitchFamily="34" charset="0"/>
                <a:cs typeface="Calibri" panose="020F0502020204030204" pitchFamily="34" charset="0"/>
                <a:hlinkClick r:id="rId2"/>
              </a:rPr>
              <a:t>https://www.redbridge.gov.uk/schools/free-school-meals/</a:t>
            </a:r>
            <a:endParaRPr lang="en-GB" u="sng" dirty="0">
              <a:latin typeface="Calibri" panose="020F0502020204030204" pitchFamily="34" charset="0"/>
              <a:cs typeface="Calibri" panose="020F0502020204030204" pitchFamily="34" charset="0"/>
            </a:endParaRPr>
          </a:p>
          <a:p>
            <a:pPr lvl="0"/>
            <a:r>
              <a:rPr lang="en-GB" b="1" dirty="0">
                <a:latin typeface="Calibri" panose="020F0502020204030204" pitchFamily="34" charset="0"/>
                <a:cs typeface="Calibri" panose="020F0502020204030204" pitchFamily="34" charset="0"/>
              </a:rPr>
              <a:t>Even though every child now receives a universal FSM, you should still apply as it will provide the school with extra funding for your child</a:t>
            </a:r>
          </a:p>
          <a:p>
            <a:endParaRPr lang="en-GB" dirty="0"/>
          </a:p>
          <a:p>
            <a:endParaRPr lang="en-GB" dirty="0"/>
          </a:p>
          <a:p>
            <a:pPr marL="0" indent="0">
              <a:buNone/>
            </a:pPr>
            <a:endParaRPr lang="en-GB" dirty="0"/>
          </a:p>
          <a:p>
            <a:pPr lvl="1"/>
            <a:endParaRPr lang="en-GB" sz="2400" dirty="0"/>
          </a:p>
        </p:txBody>
      </p:sp>
    </p:spTree>
    <p:extLst>
      <p:ext uri="{BB962C8B-B14F-4D97-AF65-F5344CB8AC3E}">
        <p14:creationId xmlns:p14="http://schemas.microsoft.com/office/powerpoint/2010/main" val="42078314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252" y="443089"/>
            <a:ext cx="10058400" cy="1371600"/>
          </a:xfrm>
        </p:spPr>
        <p:txBody>
          <a:bodyPr/>
          <a:lstStyle/>
          <a:p>
            <a:r>
              <a:rPr lang="en-GB" dirty="0">
                <a:latin typeface="Calibri" panose="020F0502020204030204" pitchFamily="34" charset="0"/>
                <a:cs typeface="Calibri" panose="020F0502020204030204" pitchFamily="34" charset="0"/>
              </a:rPr>
              <a:t>Before- and After-School Clubs</a:t>
            </a:r>
          </a:p>
        </p:txBody>
      </p:sp>
      <p:sp>
        <p:nvSpPr>
          <p:cNvPr id="3" name="Content Placeholder 2"/>
          <p:cNvSpPr>
            <a:spLocks noGrp="1"/>
          </p:cNvSpPr>
          <p:nvPr>
            <p:ph idx="1"/>
          </p:nvPr>
        </p:nvSpPr>
        <p:spPr>
          <a:xfrm>
            <a:off x="654612" y="1814689"/>
            <a:ext cx="10393679" cy="4289367"/>
          </a:xfrm>
        </p:spPr>
        <p:txBody>
          <a:bodyPr>
            <a:normAutofit/>
          </a:bodyPr>
          <a:lstStyle/>
          <a:p>
            <a:pPr lvl="1"/>
            <a:r>
              <a:rPr lang="en-GB" sz="2000" dirty="0">
                <a:latin typeface="Calibri" panose="020F0502020204030204" pitchFamily="34" charset="0"/>
                <a:cs typeface="Calibri" panose="020F0502020204030204" pitchFamily="34" charset="0"/>
              </a:rPr>
              <a:t>We are looking forward to restarting this provision in the near future. We are very fortunate that so many clubs are offered voluntarily by teachers at Cleveland Road Primary School</a:t>
            </a:r>
          </a:p>
          <a:p>
            <a:pPr lvl="1"/>
            <a:r>
              <a:rPr lang="en-GB" sz="2000" dirty="0">
                <a:latin typeface="Calibri" panose="020F0502020204030204" pitchFamily="34" charset="0"/>
                <a:cs typeface="Calibri" panose="020F0502020204030204" pitchFamily="34" charset="0"/>
              </a:rPr>
              <a:t>Letters regarding clubs are sent out termly</a:t>
            </a:r>
          </a:p>
          <a:p>
            <a:pPr lvl="1"/>
            <a:r>
              <a:rPr lang="en-GB" sz="2000" dirty="0">
                <a:latin typeface="Calibri" panose="020F0502020204030204" pitchFamily="34" charset="0"/>
                <a:cs typeface="Calibri" panose="020F0502020204030204" pitchFamily="34" charset="0"/>
              </a:rPr>
              <a:t>Please ensure that if your child is successful in securing a place within a particular club, that they make a commitment to attending every week</a:t>
            </a:r>
          </a:p>
          <a:p>
            <a:pPr lvl="1"/>
            <a:r>
              <a:rPr lang="en-GB" sz="2000" dirty="0">
                <a:latin typeface="Calibri" panose="020F0502020204030204" pitchFamily="34" charset="0"/>
                <a:cs typeface="Calibri" panose="020F0502020204030204" pitchFamily="34" charset="0"/>
              </a:rPr>
              <a:t>It would be courteous for your child to let the club teacher know, in advance, if they cannot attend so that the place may be offered to another child</a:t>
            </a:r>
          </a:p>
        </p:txBody>
      </p:sp>
    </p:spTree>
    <p:extLst>
      <p:ext uri="{BB962C8B-B14F-4D97-AF65-F5344CB8AC3E}">
        <p14:creationId xmlns:p14="http://schemas.microsoft.com/office/powerpoint/2010/main" val="798796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2714" y="487048"/>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3" name="Content Placeholder 2"/>
          <p:cNvSpPr>
            <a:spLocks noGrp="1"/>
          </p:cNvSpPr>
          <p:nvPr>
            <p:ph idx="1"/>
          </p:nvPr>
        </p:nvSpPr>
        <p:spPr>
          <a:xfrm>
            <a:off x="922714" y="1745673"/>
            <a:ext cx="10537766" cy="4497185"/>
          </a:xfrm>
        </p:spPr>
        <p:txBody>
          <a:bodyPr>
            <a:normAutofit/>
          </a:bodyPr>
          <a:lstStyle/>
          <a:p>
            <a:pPr marL="0" indent="0">
              <a:buNone/>
            </a:pPr>
            <a:r>
              <a:rPr lang="en-GB" sz="2400" u="sng" dirty="0">
                <a:latin typeface="Calibri" panose="020F0502020204030204" pitchFamily="34" charset="0"/>
                <a:cs typeface="Calibri" panose="020F0502020204030204" pitchFamily="34" charset="0"/>
              </a:rPr>
              <a:t>Reading</a:t>
            </a:r>
          </a:p>
          <a:p>
            <a:r>
              <a:rPr lang="en-GB" sz="2400" dirty="0">
                <a:latin typeface="Calibri" panose="020F0502020204030204" pitchFamily="34" charset="0"/>
                <a:cs typeface="Calibri" panose="020F0502020204030204" pitchFamily="34" charset="0"/>
              </a:rPr>
              <a:t>Reading at home is an essential daily activity: children who are heard reading at home, in addition to school reading activities, perform better in school work and all tests</a:t>
            </a:r>
          </a:p>
          <a:p>
            <a:r>
              <a:rPr lang="en-GB" sz="2400" dirty="0">
                <a:latin typeface="Calibri" panose="020F0502020204030204" pitchFamily="34" charset="0"/>
                <a:cs typeface="Calibri" panose="020F0502020204030204" pitchFamily="34" charset="0"/>
              </a:rPr>
              <a:t>Parents should read at home every day with their children and should sign the reading record each time</a:t>
            </a:r>
          </a:p>
          <a:p>
            <a:r>
              <a:rPr lang="en-GB" sz="2400" dirty="0">
                <a:latin typeface="Calibri" panose="020F0502020204030204" pitchFamily="34" charset="0"/>
                <a:cs typeface="Calibri" panose="020F0502020204030204" pitchFamily="34" charset="0"/>
              </a:rPr>
              <a:t>Reading will be regularly monitored in school</a:t>
            </a:r>
          </a:p>
          <a:p>
            <a:r>
              <a:rPr lang="en-GB" sz="2400" dirty="0">
                <a:latin typeface="Calibri" panose="020F0502020204030204" pitchFamily="34" charset="0"/>
                <a:cs typeface="Calibri" panose="020F0502020204030204" pitchFamily="34" charset="0"/>
              </a:rPr>
              <a:t>Membership of and visits to libraries are encouraged</a:t>
            </a:r>
            <a:endParaRPr lang="en-GB"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Guides for how to read with your child and suggested reading lists are available on the </a:t>
            </a:r>
            <a:r>
              <a:rPr lang="en-GB" sz="2400" dirty="0">
                <a:latin typeface="Calibri" panose="020F0502020204030204" pitchFamily="34" charset="0"/>
                <a:cs typeface="Calibri" panose="020F0502020204030204" pitchFamily="34" charset="0"/>
                <a:hlinkClick r:id="rId2"/>
              </a:rPr>
              <a:t>school website</a:t>
            </a:r>
            <a:r>
              <a:rPr lang="en-GB" sz="24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32548991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19310"/>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3" name="Content Placeholder 2"/>
          <p:cNvSpPr>
            <a:spLocks noGrp="1"/>
          </p:cNvSpPr>
          <p:nvPr>
            <p:ph idx="1"/>
          </p:nvPr>
        </p:nvSpPr>
        <p:spPr>
          <a:xfrm>
            <a:off x="1066800" y="1585519"/>
            <a:ext cx="10058400" cy="4673965"/>
          </a:xfrm>
        </p:spPr>
        <p:txBody>
          <a:bodyPr>
            <a:noAutofit/>
          </a:bodyPr>
          <a:lstStyle/>
          <a:p>
            <a:pPr marL="0" indent="0">
              <a:buNone/>
            </a:pPr>
            <a:r>
              <a:rPr lang="en-GB" sz="2000" u="sng" dirty="0">
                <a:latin typeface="Calibri" panose="020F0502020204030204" pitchFamily="34" charset="0"/>
                <a:cs typeface="Calibri" panose="020F0502020204030204" pitchFamily="34" charset="0"/>
              </a:rPr>
              <a:t>Writing</a:t>
            </a:r>
          </a:p>
          <a:p>
            <a:r>
              <a:rPr lang="en-GB" sz="2000" dirty="0">
                <a:latin typeface="Calibri" panose="020F0502020204030204" pitchFamily="34" charset="0"/>
                <a:cs typeface="Calibri" panose="020F0502020204030204" pitchFamily="34" charset="0"/>
              </a:rPr>
              <a:t>Students should be thinking about high-quality presentation in all their work, using joined, legible handwriting</a:t>
            </a:r>
          </a:p>
          <a:p>
            <a:pPr marL="0" indent="0">
              <a:buNone/>
            </a:pPr>
            <a:endParaRPr lang="en-GB" sz="2000" dirty="0">
              <a:latin typeface="Calibri" panose="020F0502020204030204" pitchFamily="34" charset="0"/>
              <a:cs typeface="Calibri" panose="020F0502020204030204" pitchFamily="34" charset="0"/>
            </a:endParaRPr>
          </a:p>
          <a:p>
            <a:pPr marL="0" indent="0">
              <a:buNone/>
            </a:pPr>
            <a:r>
              <a:rPr lang="en-GB" sz="2000" u="sng" dirty="0">
                <a:latin typeface="Calibri" panose="020F0502020204030204" pitchFamily="34" charset="0"/>
                <a:cs typeface="Calibri" panose="020F0502020204030204" pitchFamily="34" charset="0"/>
              </a:rPr>
              <a:t>Spelling</a:t>
            </a:r>
            <a:r>
              <a:rPr lang="en-GB" sz="2000" dirty="0">
                <a:latin typeface="Calibri" panose="020F0502020204030204" pitchFamily="34" charset="0"/>
                <a:cs typeface="Calibri" panose="020F0502020204030204" pitchFamily="34" charset="0"/>
              </a:rPr>
              <a:t> </a:t>
            </a:r>
          </a:p>
          <a:p>
            <a:r>
              <a:rPr lang="en-GB" sz="2000" dirty="0">
                <a:latin typeface="Calibri" panose="020F0502020204030204" pitchFamily="34" charset="0"/>
                <a:cs typeface="Calibri" panose="020F0502020204030204" pitchFamily="34" charset="0"/>
              </a:rPr>
              <a:t>All the spelling scheme spelling lists are available on the website in </a:t>
            </a:r>
            <a:r>
              <a:rPr lang="en-GB" sz="2000" dirty="0">
                <a:latin typeface="Calibri" panose="020F0502020204030204" pitchFamily="34" charset="0"/>
                <a:cs typeface="Calibri" panose="020F0502020204030204" pitchFamily="34" charset="0"/>
                <a:hlinkClick r:id="rId2"/>
              </a:rPr>
              <a:t>Curriculum/English/Spelling</a:t>
            </a:r>
            <a:endParaRPr lang="en-GB" sz="2000" dirty="0">
              <a:latin typeface="Calibri" panose="020F0502020204030204" pitchFamily="34" charset="0"/>
              <a:cs typeface="Calibri" panose="020F0502020204030204" pitchFamily="34" charset="0"/>
            </a:endParaRPr>
          </a:p>
          <a:p>
            <a:pPr marL="0" indent="0">
              <a:buNone/>
            </a:pPr>
            <a:endParaRPr lang="en-GB" sz="2000" dirty="0">
              <a:latin typeface="Calibri" panose="020F0502020204030204" pitchFamily="34" charset="0"/>
              <a:cs typeface="Calibri" panose="020F0502020204030204" pitchFamily="34" charset="0"/>
            </a:endParaRPr>
          </a:p>
          <a:p>
            <a:pPr marL="0" indent="0">
              <a:buNone/>
            </a:pPr>
            <a:r>
              <a:rPr lang="en-GB" sz="2000" u="sng" dirty="0">
                <a:latin typeface="Calibri" panose="020F0502020204030204" pitchFamily="34" charset="0"/>
                <a:cs typeface="Calibri" panose="020F0502020204030204" pitchFamily="34" charset="0"/>
              </a:rPr>
              <a:t>Topic</a:t>
            </a:r>
            <a:r>
              <a:rPr lang="en-GB" sz="2000" dirty="0">
                <a:latin typeface="Calibri" panose="020F0502020204030204" pitchFamily="34" charset="0"/>
                <a:cs typeface="Calibri" panose="020F0502020204030204" pitchFamily="34" charset="0"/>
              </a:rPr>
              <a:t> </a:t>
            </a:r>
          </a:p>
          <a:p>
            <a:r>
              <a:rPr lang="en-GB" sz="2000" dirty="0">
                <a:latin typeface="Calibri" panose="020F0502020204030204" pitchFamily="34" charset="0"/>
                <a:cs typeface="Calibri" panose="020F0502020204030204" pitchFamily="34" charset="0"/>
              </a:rPr>
              <a:t>This term’s theme is </a:t>
            </a:r>
            <a:r>
              <a:rPr lang="en-GB" sz="2000" b="1" dirty="0">
                <a:latin typeface="Calibri" panose="020F0502020204030204" pitchFamily="34" charset="0"/>
                <a:cs typeface="Calibri" panose="020F0502020204030204" pitchFamily="34" charset="0"/>
              </a:rPr>
              <a:t>***</a:t>
            </a:r>
            <a:endParaRPr lang="en-GB" sz="2000" dirty="0">
              <a:solidFill>
                <a:srgbClr val="FF0000"/>
              </a:solidFill>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Visit the </a:t>
            </a:r>
            <a:r>
              <a:rPr lang="en-GB" sz="2000" dirty="0">
                <a:latin typeface="Calibri" panose="020F0502020204030204" pitchFamily="34" charset="0"/>
                <a:cs typeface="Calibri" panose="020F0502020204030204" pitchFamily="34" charset="0"/>
                <a:hlinkClick r:id="rId3"/>
              </a:rPr>
              <a:t>curriculum section</a:t>
            </a:r>
            <a:r>
              <a:rPr lang="en-GB" sz="2000" dirty="0">
                <a:latin typeface="Calibri" panose="020F0502020204030204" pitchFamily="34" charset="0"/>
                <a:cs typeface="Calibri" panose="020F0502020204030204" pitchFamily="34" charset="0"/>
              </a:rPr>
              <a:t> of our school website to find out more about our curriculum and what your child is learning</a:t>
            </a:r>
          </a:p>
        </p:txBody>
      </p:sp>
    </p:spTree>
    <p:extLst>
      <p:ext uri="{BB962C8B-B14F-4D97-AF65-F5344CB8AC3E}">
        <p14:creationId xmlns:p14="http://schemas.microsoft.com/office/powerpoint/2010/main" val="2866236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149" y="456179"/>
            <a:ext cx="10058400" cy="1371600"/>
          </a:xfrm>
        </p:spPr>
        <p:txBody>
          <a:bodyPr/>
          <a:lstStyle/>
          <a:p>
            <a:r>
              <a:rPr lang="en-GB" dirty="0">
                <a:latin typeface="Calibri" panose="020F0502020204030204" pitchFamily="34" charset="0"/>
                <a:cs typeface="Calibri" panose="020F0502020204030204" pitchFamily="34" charset="0"/>
              </a:rPr>
              <a:t>Uniform</a:t>
            </a:r>
          </a:p>
        </p:txBody>
      </p:sp>
      <p:sp>
        <p:nvSpPr>
          <p:cNvPr id="3" name="Content Placeholder 2"/>
          <p:cNvSpPr>
            <a:spLocks noGrp="1"/>
          </p:cNvSpPr>
          <p:nvPr>
            <p:ph idx="1"/>
          </p:nvPr>
        </p:nvSpPr>
        <p:spPr>
          <a:xfrm>
            <a:off x="1066800" y="1507746"/>
            <a:ext cx="10058400" cy="4844928"/>
          </a:xfrm>
        </p:spPr>
        <p:txBody>
          <a:bodyPr>
            <a:normAutofit/>
          </a:bodyPr>
          <a:lstStyle/>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The children have started the school year looking very smart!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A reminder: girls’ tights/socks must be grey; trainers must be black and should not have large logos on them; all shoes must have flat heels (open-toed shoes are not appropriate); boots should only be worn in very cold weather; headscarves should be plain white or navy; no nail polish; no make-up</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Only  stud earrings and watches are permitted. </a:t>
            </a:r>
            <a:endParaRPr lang="en-GB" u="sng" dirty="0">
              <a:latin typeface="Calibri" panose="020F0502020204030204" pitchFamily="34" charset="0"/>
              <a:cs typeface="Calibri" panose="020F0502020204030204" pitchFamily="34" charset="0"/>
            </a:endParaRPr>
          </a:p>
          <a:p>
            <a:pPr marL="0" indent="0">
              <a:buNone/>
            </a:pPr>
            <a:r>
              <a:rPr lang="en-GB" u="sng" dirty="0">
                <a:latin typeface="Calibri" panose="020F0502020204030204" pitchFamily="34" charset="0"/>
                <a:cs typeface="Calibri" panose="020F0502020204030204" pitchFamily="34" charset="0"/>
              </a:rPr>
              <a:t>PE Kit: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PE is part of the National Curriculum and is, therefore, a legal requirement.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Jewellery must be removed for all P.E. lessons; the items remain the responsibility of the child. If children are wearing stud earrings that cannot be removed, these should be covered with micropore tape provided by the parent.</a:t>
            </a:r>
            <a:r>
              <a:rPr lang="en-GB" b="1" dirty="0">
                <a:latin typeface="Calibri" panose="020F0502020204030204" pitchFamily="34" charset="0"/>
                <a:cs typeface="Calibri" panose="020F0502020204030204" pitchFamily="34" charset="0"/>
              </a:rPr>
              <a: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 PE days, children should wear their kit to school.  This should be as follows: </a:t>
            </a:r>
            <a:r>
              <a:rPr lang="en-GB" dirty="0">
                <a:latin typeface="Calibri" panose="020F0502020204030204" pitchFamily="34" charset="0"/>
                <a:cs typeface="Times New Roman" panose="02020603050405020304" pitchFamily="18" charset="0"/>
              </a:rPr>
              <a:t>Plain w</a:t>
            </a:r>
            <a:r>
              <a:rPr lang="en-GB" dirty="0">
                <a:latin typeface="Calibri" panose="020F0502020204030204" pitchFamily="34" charset="0"/>
                <a:ea typeface="Times New Roman" panose="02020603050405020304" pitchFamily="18" charset="0"/>
                <a:cs typeface="Times New Roman" panose="02020603050405020304" pitchFamily="18" charset="0"/>
              </a:rPr>
              <a:t>hite polo shirt or 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jogging bottoms</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school jumper/sweatshirt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Calibri" panose="020F0502020204030204" pitchFamily="34" charset="0"/>
                <a:cs typeface="Calibri" panose="020F0502020204030204" pitchFamily="34" charset="0"/>
              </a:rPr>
              <a:t>black </a:t>
            </a:r>
            <a:r>
              <a:rPr lang="en-GB" dirty="0">
                <a:latin typeface="Calibri" panose="020F0502020204030204" pitchFamily="34" charset="0"/>
                <a:ea typeface="Times New Roman" panose="02020603050405020304" pitchFamily="18" charset="0"/>
                <a:cs typeface="Times New Roman" panose="02020603050405020304" pitchFamily="18" charset="0"/>
              </a:rPr>
              <a:t>Plimsolls or trainers</a:t>
            </a:r>
            <a:endParaRPr lang="en-GB" dirty="0">
              <a:latin typeface="Calibri" panose="020F0502020204030204" pitchFamily="34" charset="0"/>
              <a:cs typeface="Calibri" panose="020F0502020204030204" pitchFamily="34" charset="0"/>
            </a:endParaRP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Individual class teachers will confirm PE days. </a:t>
            </a:r>
          </a:p>
          <a:p>
            <a:pPr>
              <a:buFont typeface="Courier New" panose="02070309020205020404" pitchFamily="49" charset="0"/>
              <a:buChar char="o"/>
            </a:pPr>
            <a:endParaRPr lang="en-GB" sz="1700" dirty="0">
              <a:latin typeface="Calibri" panose="020F0502020204030204" pitchFamily="34" charset="0"/>
              <a:cs typeface="Calibri" panose="020F0502020204030204" pitchFamily="34" charset="0"/>
            </a:endParaRPr>
          </a:p>
          <a:p>
            <a:pPr>
              <a:buFont typeface="Courier New" panose="02070309020205020404" pitchFamily="49" charset="0"/>
              <a:buChar char="o"/>
            </a:pPr>
            <a:endParaRPr lang="en-GB" sz="1700" dirty="0">
              <a:latin typeface="Calibri" panose="020F0502020204030204" pitchFamily="34" charset="0"/>
              <a:cs typeface="Calibri" panose="020F0502020204030204" pitchFamily="34" charset="0"/>
            </a:endParaRPr>
          </a:p>
          <a:p>
            <a:pPr>
              <a:buFont typeface="Courier New" panose="02070309020205020404" pitchFamily="49" charset="0"/>
              <a:buChar char="o"/>
            </a:pPr>
            <a:endParaRPr lang="en-GB" dirty="0">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20317831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0627" y="443089"/>
            <a:ext cx="10374573" cy="1041762"/>
          </a:xfrm>
        </p:spPr>
        <p:txBody>
          <a:bodyPr/>
          <a:lstStyle/>
          <a:p>
            <a:r>
              <a:rPr lang="en-GB" dirty="0">
                <a:latin typeface="Calibri" panose="020F0502020204030204" pitchFamily="34" charset="0"/>
                <a:cs typeface="Calibri" panose="020F0502020204030204" pitchFamily="34" charset="0"/>
              </a:rPr>
              <a:t>Homework</a:t>
            </a:r>
          </a:p>
        </p:txBody>
      </p:sp>
      <p:sp>
        <p:nvSpPr>
          <p:cNvPr id="3" name="Content Placeholder 2"/>
          <p:cNvSpPr>
            <a:spLocks noGrp="1"/>
          </p:cNvSpPr>
          <p:nvPr>
            <p:ph idx="1"/>
          </p:nvPr>
        </p:nvSpPr>
        <p:spPr>
          <a:xfrm>
            <a:off x="548640" y="1484851"/>
            <a:ext cx="11120446" cy="4799571"/>
          </a:xfrm>
        </p:spPr>
        <p:txBody>
          <a:bodyPr>
            <a:normAutofit/>
          </a:bodyPr>
          <a:lstStyle/>
          <a:p>
            <a:pPr marL="274320" lvl="1" indent="0">
              <a:buNone/>
            </a:pPr>
            <a:r>
              <a:rPr lang="en-GB" sz="2000" dirty="0">
                <a:latin typeface="Calibri" panose="020F0502020204030204" pitchFamily="34" charset="0"/>
                <a:cs typeface="Calibri" panose="020F0502020204030204" pitchFamily="34" charset="0"/>
              </a:rPr>
              <a:t>How to support your child at home:</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Please check and sign each piece of homework to state that you are happy with the quality</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Reading at home is expected to take place 5 times per week. </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Offer encouragement and guidance</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Take your child to the library regularly; limit the time your child’s screen time; go to the park and encourage physical exercise; look for opportunities to explore museums, galleries and other places of interest; check out the newsletter and school Twitter pages for events happening in Redbridge and around London; our website has a wide range of </a:t>
            </a:r>
            <a:r>
              <a:rPr lang="en-GB" sz="2000" dirty="0">
                <a:latin typeface="Calibri" panose="020F0502020204030204" pitchFamily="34" charset="0"/>
                <a:cs typeface="Calibri" panose="020F0502020204030204" pitchFamily="34" charset="0"/>
                <a:hlinkClick r:id="rId2"/>
              </a:rPr>
              <a:t>learning tools</a:t>
            </a:r>
            <a:r>
              <a:rPr lang="en-GB" sz="2000" dirty="0">
                <a:latin typeface="Calibri" panose="020F0502020204030204" pitchFamily="34" charset="0"/>
                <a:cs typeface="Calibri" panose="020F0502020204030204" pitchFamily="34" charset="0"/>
              </a:rPr>
              <a:t> that your child can access at home</a:t>
            </a:r>
          </a:p>
          <a:p>
            <a:pPr lvl="1">
              <a:buFont typeface="Courier New" panose="02070309020205020404" pitchFamily="49" charset="0"/>
              <a:buChar char="o"/>
            </a:pPr>
            <a:endParaRPr lang="en-GB" sz="2000" dirty="0">
              <a:latin typeface="Calibri" panose="020F0502020204030204" pitchFamily="34" charset="0"/>
              <a:cs typeface="Calibri" panose="020F0502020204030204" pitchFamily="34" charset="0"/>
            </a:endParaRPr>
          </a:p>
          <a:p>
            <a:pPr marL="274320" lvl="1" indent="0">
              <a:buNone/>
            </a:pPr>
            <a:r>
              <a:rPr lang="en-GB" sz="2000" dirty="0">
                <a:latin typeface="Calibri" panose="020F0502020204030204" pitchFamily="34" charset="0"/>
                <a:cs typeface="Calibri" panose="020F0502020204030204" pitchFamily="34" charset="0"/>
              </a:rPr>
              <a:t>When is homework given out and returned?</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Homework is given out by set and class teachers; this should be returned when requested.</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Homework is given weekly; the majority of the time it will be given out on Friday and returned Wednesday</a:t>
            </a:r>
            <a:r>
              <a:rPr lang="en-GB" sz="2000" dirty="0"/>
              <a:t>.</a:t>
            </a:r>
          </a:p>
        </p:txBody>
      </p:sp>
    </p:spTree>
    <p:extLst>
      <p:ext uri="{BB962C8B-B14F-4D97-AF65-F5344CB8AC3E}">
        <p14:creationId xmlns:p14="http://schemas.microsoft.com/office/powerpoint/2010/main" val="26049465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Online Safety </a:t>
            </a:r>
            <a:r>
              <a:rPr lang="en-GB" dirty="0">
                <a:latin typeface="Calibri" panose="020F0502020204030204" pitchFamily="34" charset="0"/>
                <a:cs typeface="Calibri" panose="020F0502020204030204" pitchFamily="34" charset="0"/>
              </a:rPr>
              <a:t>and the School Website</a:t>
            </a:r>
          </a:p>
        </p:txBody>
      </p:sp>
      <p:sp>
        <p:nvSpPr>
          <p:cNvPr id="3" name="Content Placeholder 2"/>
          <p:cNvSpPr>
            <a:spLocks noGrp="1"/>
          </p:cNvSpPr>
          <p:nvPr>
            <p:ph idx="1"/>
          </p:nvPr>
        </p:nvSpPr>
        <p:spPr>
          <a:xfrm>
            <a:off x="731521" y="1636491"/>
            <a:ext cx="10393679" cy="4289367"/>
          </a:xfrm>
        </p:spPr>
        <p:txBody>
          <a:bodyPr>
            <a:normAutofit fontScale="85000" lnSpcReduction="20000"/>
          </a:bodyPr>
          <a:lstStyle/>
          <a:p>
            <a:pPr lvl="1"/>
            <a:r>
              <a:rPr lang="en-GB" sz="2400" b="1" dirty="0">
                <a:latin typeface="Calibri" panose="020F0502020204030204" pitchFamily="34" charset="0"/>
                <a:cs typeface="Calibri" panose="020F0502020204030204" pitchFamily="34" charset="0"/>
              </a:rPr>
              <a:t>Online safety </a:t>
            </a:r>
            <a:r>
              <a:rPr lang="en-GB" sz="2400" dirty="0">
                <a:latin typeface="Calibri" panose="020F0502020204030204" pitchFamily="34" charset="0"/>
                <a:cs typeface="Calibri" panose="020F0502020204030204" pitchFamily="34" charset="0"/>
              </a:rPr>
              <a:t>is an important part of keeping children safe. Visit our </a:t>
            </a:r>
            <a:r>
              <a:rPr lang="en-GB" sz="2400" dirty="0">
                <a:latin typeface="Calibri" panose="020F0502020204030204" pitchFamily="34" charset="0"/>
                <a:cs typeface="Calibri" panose="020F0502020204030204" pitchFamily="34" charset="0"/>
                <a:hlinkClick r:id="rId2"/>
              </a:rPr>
              <a:t>website</a:t>
            </a:r>
            <a:r>
              <a:rPr lang="en-GB" sz="2400" dirty="0">
                <a:latin typeface="Calibri" panose="020F0502020204030204" pitchFamily="34" charset="0"/>
                <a:cs typeface="Calibri" panose="020F0502020204030204" pitchFamily="34" charset="0"/>
              </a:rPr>
              <a:t> for more information about our SMART rules for keeping safe online.  You will also find our pupil Acceptable Use Agreements (AUPs) which detail our expectations for pupil’s online behaviour.  Please discuss these with your child.  </a:t>
            </a: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b="1" dirty="0">
                <a:latin typeface="Calibri" panose="020F0502020204030204" pitchFamily="34" charset="0"/>
                <a:cs typeface="Calibri" panose="020F0502020204030204" pitchFamily="34" charset="0"/>
              </a:rPr>
              <a:t>The School Website</a:t>
            </a:r>
          </a:p>
          <a:p>
            <a:pPr lvl="1"/>
            <a:r>
              <a:rPr lang="en-GB" sz="2400" dirty="0">
                <a:latin typeface="Calibri" panose="020F0502020204030204" pitchFamily="34" charset="0"/>
                <a:cs typeface="Calibri" panose="020F0502020204030204" pitchFamily="34" charset="0"/>
              </a:rPr>
              <a:t>Please visit and explore our website regularly as we are continuously adding new content. Here are a few key places to start your visit:</a:t>
            </a:r>
            <a:endParaRPr lang="en-GB" sz="2000" dirty="0">
              <a:latin typeface="Calibri" panose="020F0502020204030204" pitchFamily="34" charset="0"/>
              <a:cs typeface="Calibri" panose="020F0502020204030204" pitchFamily="34" charset="0"/>
            </a:endParaRPr>
          </a:p>
          <a:p>
            <a:pPr lvl="2"/>
            <a:r>
              <a:rPr lang="en-GB" sz="2000" dirty="0">
                <a:latin typeface="Calibri" panose="020F0502020204030204" pitchFamily="34" charset="0"/>
                <a:cs typeface="Calibri" panose="020F0502020204030204" pitchFamily="34" charset="0"/>
                <a:hlinkClick r:id="rId3"/>
              </a:rPr>
              <a:t>The Cleveland Curriculum</a:t>
            </a:r>
            <a:endParaRPr lang="en-GB" sz="1800" dirty="0">
              <a:latin typeface="Calibri" panose="020F0502020204030204" pitchFamily="34" charset="0"/>
              <a:cs typeface="Calibri" panose="020F0502020204030204" pitchFamily="34" charset="0"/>
            </a:endParaRPr>
          </a:p>
          <a:p>
            <a:pPr lvl="2"/>
            <a:r>
              <a:rPr lang="en-GB" sz="1800" dirty="0">
                <a:latin typeface="Calibri" panose="020F0502020204030204" pitchFamily="34" charset="0"/>
                <a:cs typeface="Calibri" panose="020F0502020204030204" pitchFamily="34" charset="0"/>
                <a:hlinkClick r:id="rId4"/>
              </a:rPr>
              <a:t>The Newsletter</a:t>
            </a:r>
          </a:p>
          <a:p>
            <a:pPr lvl="2"/>
            <a:r>
              <a:rPr lang="en-GB" sz="2000" dirty="0">
                <a:latin typeface="Calibri" panose="020F0502020204030204" pitchFamily="34" charset="0"/>
                <a:cs typeface="Calibri" panose="020F0502020204030204" pitchFamily="34" charset="0"/>
                <a:hlinkClick r:id="rId4"/>
              </a:rPr>
              <a:t>Parents/useful information </a:t>
            </a:r>
            <a:r>
              <a:rPr lang="en-GB" sz="2000" dirty="0">
                <a:latin typeface="Calibri" panose="020F0502020204030204" pitchFamily="34" charset="0"/>
                <a:cs typeface="Calibri" panose="020F0502020204030204" pitchFamily="34" charset="0"/>
              </a:rPr>
              <a:t>(term dates, uniform, school meals and much more)</a:t>
            </a:r>
          </a:p>
          <a:p>
            <a:pPr lvl="2"/>
            <a:r>
              <a:rPr lang="en-GB" sz="2000" dirty="0">
                <a:latin typeface="Calibri" panose="020F0502020204030204" pitchFamily="34" charset="0"/>
                <a:cs typeface="Calibri" panose="020F0502020204030204" pitchFamily="34" charset="0"/>
                <a:hlinkClick r:id="rId5"/>
              </a:rPr>
              <a:t>Learning tools </a:t>
            </a:r>
            <a:r>
              <a:rPr lang="en-GB" sz="2000" dirty="0">
                <a:latin typeface="Calibri" panose="020F0502020204030204" pitchFamily="34" charset="0"/>
                <a:cs typeface="Calibri" panose="020F0502020204030204" pitchFamily="34" charset="0"/>
              </a:rPr>
              <a:t>to support learning at home</a:t>
            </a:r>
            <a:endParaRPr lang="en-GB" sz="1800" dirty="0">
              <a:latin typeface="Calibri" panose="020F0502020204030204" pitchFamily="34" charset="0"/>
              <a:cs typeface="Calibri" panose="020F0502020204030204" pitchFamily="34" charset="0"/>
            </a:endParaRP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hlinkClick r:id="rId6"/>
              </a:rPr>
              <a:t>Useful Links </a:t>
            </a:r>
            <a:r>
              <a:rPr lang="en-GB" sz="2400" dirty="0">
                <a:latin typeface="Calibri" panose="020F0502020204030204" pitchFamily="34" charset="0"/>
                <a:cs typeface="Calibri" panose="020F0502020204030204" pitchFamily="34" charset="0"/>
              </a:rPr>
              <a:t>for parents</a:t>
            </a:r>
          </a:p>
        </p:txBody>
      </p:sp>
    </p:spTree>
    <p:extLst>
      <p:ext uri="{BB962C8B-B14F-4D97-AF65-F5344CB8AC3E}">
        <p14:creationId xmlns:p14="http://schemas.microsoft.com/office/powerpoint/2010/main" val="27579839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Mobile Phones </a:t>
            </a:r>
            <a:endParaRPr lang="en-GB"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731521" y="1636491"/>
            <a:ext cx="10393679" cy="4289367"/>
          </a:xfrm>
        </p:spPr>
        <p:txBody>
          <a:bodyPr>
            <a:normAutofit/>
          </a:bodyPr>
          <a:lstStyle/>
          <a:p>
            <a:pPr lvl="1"/>
            <a:r>
              <a:rPr lang="en-GB" sz="2400" dirty="0">
                <a:latin typeface="Calibri" panose="020F0502020204030204" pitchFamily="34" charset="0"/>
                <a:cs typeface="Calibri" panose="020F0502020204030204" pitchFamily="34" charset="0"/>
              </a:rPr>
              <a:t>To ensure the safety and smooth collection of our children at the end of the day, we kindly ask parents and carers not to use their mobile phone while collecting their child from school. </a:t>
            </a:r>
          </a:p>
          <a:p>
            <a:pPr lvl="1"/>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rPr>
              <a:t>Please give your full attention when collecting children from school, especially moving around the school grounds and crossing the roads. </a:t>
            </a:r>
          </a:p>
        </p:txBody>
      </p:sp>
    </p:spTree>
    <p:extLst>
      <p:ext uri="{BB962C8B-B14F-4D97-AF65-F5344CB8AC3E}">
        <p14:creationId xmlns:p14="http://schemas.microsoft.com/office/powerpoint/2010/main" val="25049538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2884" y="631962"/>
            <a:ext cx="10058400" cy="1371600"/>
          </a:xfrm>
        </p:spPr>
        <p:txBody>
          <a:bodyPr>
            <a:normAutofit fontScale="90000"/>
          </a:bodyPr>
          <a:lstStyle/>
          <a:p>
            <a:r>
              <a:rPr lang="en-GB" dirty="0">
                <a:latin typeface="Calibri" panose="020F0502020204030204" pitchFamily="34" charset="0"/>
                <a:cs typeface="Calibri" panose="020F0502020204030204" pitchFamily="34" charset="0"/>
              </a:rPr>
              <a:t>Eating Healthily: Small Changes Makes a Big Difference</a:t>
            </a:r>
          </a:p>
        </p:txBody>
      </p:sp>
      <p:sp>
        <p:nvSpPr>
          <p:cNvPr id="3" name="Content Placeholder 2"/>
          <p:cNvSpPr>
            <a:spLocks noGrp="1"/>
          </p:cNvSpPr>
          <p:nvPr>
            <p:ph idx="1"/>
          </p:nvPr>
        </p:nvSpPr>
        <p:spPr>
          <a:xfrm>
            <a:off x="832884" y="2124385"/>
            <a:ext cx="10058400" cy="3931920"/>
          </a:xfrm>
        </p:spPr>
        <p:txBody>
          <a:bodyPr>
            <a:normAutofit lnSpcReduction="10000"/>
          </a:bodyPr>
          <a:lstStyle/>
          <a:p>
            <a:r>
              <a:rPr lang="en-US" dirty="0">
                <a:latin typeface="Calibri" panose="020F0502020204030204" pitchFamily="34" charset="0"/>
                <a:cs typeface="Calibri" panose="020F0502020204030204" pitchFamily="34" charset="0"/>
              </a:rPr>
              <a:t>Although we have seen a big improvement in the lunches many children are bringing into school, there are always ways we can improve our children’s diets and help them to lead healthier lives. Here are some simple ideas to get you started:</a:t>
            </a:r>
          </a:p>
          <a:p>
            <a:pPr marL="0" indent="0">
              <a:buNone/>
            </a:pP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Make one change at a time.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Always include a starchy food such as bread, pasta or rice, in each meal.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Peel or chop fruit and vegetables and put them in a small pot or bag to increase the chances of your child eating them.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If your child likes sweet foods, swap a chocolate bar for raisins or grapes. If they prefer savoury foods, swap the crisps and give them carrot sticks or plain popcorn.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sugary squash and juice drinks for water or milk. Do not send juice into school with your child’s packed lunch – water only!</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processed cheese for real cheese like Edam or cheddar. </a:t>
            </a:r>
          </a:p>
          <a:p>
            <a:pPr lvl="1"/>
            <a:r>
              <a:rPr lang="en-US" dirty="0">
                <a:latin typeface="Calibri" panose="020F0502020204030204" pitchFamily="34" charset="0"/>
                <a:cs typeface="Calibri" panose="020F0502020204030204" pitchFamily="34" charset="0"/>
              </a:rPr>
              <a:t>Further tips are available on the school </a:t>
            </a:r>
            <a:r>
              <a:rPr lang="en-US" dirty="0">
                <a:latin typeface="Calibri" panose="020F0502020204030204" pitchFamily="34" charset="0"/>
                <a:cs typeface="Calibri" panose="020F0502020204030204" pitchFamily="34" charset="0"/>
                <a:hlinkClick r:id="rId2"/>
              </a:rPr>
              <a:t>website</a:t>
            </a:r>
            <a:r>
              <a:rPr lang="en-US" dirty="0">
                <a:latin typeface="Calibri" panose="020F0502020204030204" pitchFamily="34" charset="0"/>
                <a:cs typeface="Calibri" panose="020F0502020204030204" pitchFamily="34" charset="0"/>
              </a:rPr>
              <a:t>. </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743238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Key Dates</a:t>
            </a:r>
          </a:p>
        </p:txBody>
      </p:sp>
      <p:sp>
        <p:nvSpPr>
          <p:cNvPr id="3" name="Content Placeholder 2"/>
          <p:cNvSpPr>
            <a:spLocks noGrp="1"/>
          </p:cNvSpPr>
          <p:nvPr>
            <p:ph idx="1"/>
          </p:nvPr>
        </p:nvSpPr>
        <p:spPr>
          <a:xfrm>
            <a:off x="781396" y="1872684"/>
            <a:ext cx="10343804" cy="4480560"/>
          </a:xfrm>
        </p:spPr>
        <p:txBody>
          <a:bodyPr>
            <a:normAutofit/>
          </a:bodyPr>
          <a:lstStyle/>
          <a:p>
            <a:pPr lvl="1"/>
            <a:r>
              <a:rPr lang="en-GB" sz="2000" dirty="0">
                <a:latin typeface="Calibri" panose="020F0502020204030204" pitchFamily="34" charset="0"/>
                <a:cs typeface="Calibri" panose="020F0502020204030204" pitchFamily="34" charset="0"/>
              </a:rPr>
              <a:t>Term dates are available on the school website: </a:t>
            </a:r>
            <a:r>
              <a:rPr lang="en-GB" sz="2000" dirty="0">
                <a:latin typeface="Calibri" panose="020F0502020204030204" pitchFamily="34" charset="0"/>
                <a:cs typeface="Calibri" panose="020F0502020204030204" pitchFamily="34" charset="0"/>
                <a:hlinkClick r:id="rId2"/>
              </a:rPr>
              <a:t>Term Dates</a:t>
            </a:r>
            <a:r>
              <a:rPr lang="en-GB" sz="2000" dirty="0">
                <a:latin typeface="Calibri" panose="020F0502020204030204" pitchFamily="34" charset="0"/>
                <a:cs typeface="Calibri" panose="020F0502020204030204" pitchFamily="34" charset="0"/>
              </a:rPr>
              <a:t> and are also outlined in this document</a:t>
            </a:r>
          </a:p>
          <a:p>
            <a:pPr lvl="1"/>
            <a:r>
              <a:rPr lang="en-GB" sz="2000" dirty="0">
                <a:latin typeface="Calibri" panose="020F0502020204030204" pitchFamily="34" charset="0"/>
                <a:cs typeface="Calibri" panose="020F0502020204030204" pitchFamily="34" charset="0"/>
              </a:rPr>
              <a:t>You will be informed, by letter, of any visits or workshops organised for the year group</a:t>
            </a:r>
          </a:p>
          <a:p>
            <a:pPr lvl="1"/>
            <a:endParaRPr lang="en-GB" sz="2000" dirty="0">
              <a:latin typeface="Calibri" panose="020F0502020204030204" pitchFamily="34" charset="0"/>
              <a:cs typeface="Calibri" panose="020F0502020204030204" pitchFamily="34" charset="0"/>
            </a:endParaRPr>
          </a:p>
          <a:p>
            <a:pPr lvl="1"/>
            <a:endParaRPr lang="en-GB" sz="2000" dirty="0"/>
          </a:p>
          <a:p>
            <a:pPr lvl="1"/>
            <a:endParaRPr lang="en-GB" sz="2000" dirty="0"/>
          </a:p>
          <a:p>
            <a:pPr marL="274320" lvl="1" indent="0">
              <a:buNone/>
            </a:pPr>
            <a:endParaRPr lang="en-GB" sz="2000" dirty="0"/>
          </a:p>
          <a:p>
            <a:endParaRPr lang="en-GB" dirty="0"/>
          </a:p>
        </p:txBody>
      </p:sp>
    </p:spTree>
    <p:extLst>
      <p:ext uri="{BB962C8B-B14F-4D97-AF65-F5344CB8AC3E}">
        <p14:creationId xmlns:p14="http://schemas.microsoft.com/office/powerpoint/2010/main" val="17018618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Autumn Term 2026</a:t>
            </a:r>
          </a:p>
        </p:txBody>
      </p:sp>
      <p:sp>
        <p:nvSpPr>
          <p:cNvPr id="3" name="Content Placeholder 2"/>
          <p:cNvSpPr>
            <a:spLocks noGrp="1"/>
          </p:cNvSpPr>
          <p:nvPr>
            <p:ph idx="1"/>
          </p:nvPr>
        </p:nvSpPr>
        <p:spPr>
          <a:xfrm>
            <a:off x="1066800" y="1828799"/>
            <a:ext cx="10058400" cy="4513811"/>
          </a:xfrm>
        </p:spPr>
        <p:txBody>
          <a:bodyPr>
            <a:noAutofit/>
          </a:bodyPr>
          <a:lstStyle/>
          <a:p>
            <a:pPr fontAlgn="t"/>
            <a:r>
              <a:rPr lang="en-GB" b="1" dirty="0">
                <a:solidFill>
                  <a:srgbClr val="404258"/>
                </a:solidFill>
                <a:latin typeface="Calibri" panose="020F0502020204030204" pitchFamily="34" charset="0"/>
              </a:rPr>
              <a:t>Autumn 2026</a:t>
            </a:r>
            <a:endParaRPr lang="en-GB" b="1"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Start of term:</a:t>
            </a:r>
            <a:r>
              <a:rPr lang="en-GB" dirty="0">
                <a:solidFill>
                  <a:srgbClr val="404258"/>
                </a:solidFill>
                <a:latin typeface="Calibri" panose="020F0502020204030204" pitchFamily="34" charset="0"/>
              </a:rPr>
              <a:t> Monday 7</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Half term:</a:t>
            </a:r>
            <a:r>
              <a:rPr lang="en-GB" dirty="0">
                <a:solidFill>
                  <a:srgbClr val="404258"/>
                </a:solidFill>
                <a:latin typeface="Calibri" panose="020F0502020204030204" pitchFamily="34" charset="0"/>
              </a:rPr>
              <a:t> Monday 26</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to Friday 30</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End of term:</a:t>
            </a:r>
            <a:r>
              <a:rPr lang="en-GB" dirty="0">
                <a:solidFill>
                  <a:srgbClr val="404258"/>
                </a:solidFill>
                <a:latin typeface="Calibri" panose="020F0502020204030204" pitchFamily="34" charset="0"/>
              </a:rPr>
              <a:t> Friday 18</a:t>
            </a:r>
            <a:r>
              <a:rPr lang="en-GB" baseline="30000" dirty="0">
                <a:solidFill>
                  <a:srgbClr val="404258"/>
                </a:solidFill>
                <a:latin typeface="Calibri" panose="020F0502020204030204" pitchFamily="34" charset="0"/>
              </a:rPr>
              <a:t>th </a:t>
            </a:r>
            <a:r>
              <a:rPr lang="en-GB" dirty="0">
                <a:solidFill>
                  <a:srgbClr val="404258"/>
                </a:solidFill>
                <a:latin typeface="Calibri" panose="020F0502020204030204" pitchFamily="34" charset="0"/>
              </a:rPr>
              <a:t>December 2026 – </a:t>
            </a:r>
            <a:r>
              <a:rPr lang="en-GB" b="1" dirty="0">
                <a:solidFill>
                  <a:srgbClr val="404258"/>
                </a:solidFill>
                <a:latin typeface="Calibri" panose="020F0502020204030204" pitchFamily="34" charset="0"/>
              </a:rPr>
              <a:t>school closes at 1:30pm for pupils</a:t>
            </a:r>
            <a:endParaRPr lang="en-GB" dirty="0">
              <a:solidFill>
                <a:srgbClr val="404258"/>
              </a:solidFill>
              <a:latin typeface="Arial" panose="020B0604020202020204" pitchFamily="34" charset="0"/>
            </a:endParaRPr>
          </a:p>
          <a:p>
            <a:pPr algn="just" fontAlgn="t"/>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Christmas break:</a:t>
            </a:r>
            <a:r>
              <a:rPr lang="en-GB" dirty="0">
                <a:solidFill>
                  <a:srgbClr val="404258"/>
                </a:solidFill>
                <a:latin typeface="Calibri" panose="020F0502020204030204" pitchFamily="34" charset="0"/>
              </a:rPr>
              <a:t> Monday 21</a:t>
            </a:r>
            <a:r>
              <a:rPr lang="en-GB" baseline="30000" dirty="0">
                <a:solidFill>
                  <a:srgbClr val="404258"/>
                </a:solidFill>
                <a:latin typeface="Calibri" panose="020F0502020204030204" pitchFamily="34" charset="0"/>
              </a:rPr>
              <a:t>st </a:t>
            </a:r>
            <a:r>
              <a:rPr lang="en-GB" dirty="0">
                <a:solidFill>
                  <a:srgbClr val="404258"/>
                </a:solidFill>
                <a:latin typeface="Calibri" panose="020F0502020204030204" pitchFamily="34" charset="0"/>
              </a:rPr>
              <a:t>December 2026 to Friday 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January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In-service training days:  </a:t>
            </a:r>
            <a:r>
              <a:rPr lang="en-GB" dirty="0">
                <a:solidFill>
                  <a:srgbClr val="404258"/>
                </a:solidFill>
                <a:latin typeface="Calibri" panose="020F0502020204030204" pitchFamily="34" charset="0"/>
              </a:rPr>
              <a:t>Wednesday 2</a:t>
            </a:r>
            <a:r>
              <a:rPr lang="en-GB" baseline="30000" dirty="0">
                <a:solidFill>
                  <a:srgbClr val="404258"/>
                </a:solidFill>
                <a:latin typeface="Calibri" panose="020F0502020204030204" pitchFamily="34" charset="0"/>
              </a:rPr>
              <a:t>nd</a:t>
            </a:r>
            <a:r>
              <a:rPr lang="en-GB" dirty="0">
                <a:solidFill>
                  <a:srgbClr val="404258"/>
                </a:solidFill>
                <a:latin typeface="Calibri" panose="020F0502020204030204" pitchFamily="34" charset="0"/>
              </a:rPr>
              <a:t> September 2026, Thursday 3</a:t>
            </a:r>
            <a:r>
              <a:rPr lang="en-GB" baseline="30000" dirty="0">
                <a:solidFill>
                  <a:srgbClr val="404258"/>
                </a:solidFill>
                <a:latin typeface="Calibri" panose="020F0502020204030204" pitchFamily="34" charset="0"/>
              </a:rPr>
              <a:t>rd</a:t>
            </a:r>
            <a:r>
              <a:rPr lang="en-GB" dirty="0">
                <a:solidFill>
                  <a:srgbClr val="404258"/>
                </a:solidFill>
                <a:latin typeface="Calibri" panose="020F0502020204030204" pitchFamily="34" charset="0"/>
              </a:rPr>
              <a:t>  September 2026 and Friday 4</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Parents’ Consultation Meeting: </a:t>
            </a:r>
            <a:r>
              <a:rPr lang="en-GB" dirty="0">
                <a:solidFill>
                  <a:srgbClr val="404258"/>
                </a:solidFill>
                <a:latin typeface="Calibri" panose="020F0502020204030204" pitchFamily="34" charset="0"/>
              </a:rPr>
              <a:t>Wednesday 21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p:txBody>
      </p:sp>
    </p:spTree>
    <p:extLst>
      <p:ext uri="{BB962C8B-B14F-4D97-AF65-F5344CB8AC3E}">
        <p14:creationId xmlns:p14="http://schemas.microsoft.com/office/powerpoint/2010/main" val="26265119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Spring Term 2027</a:t>
            </a:r>
          </a:p>
        </p:txBody>
      </p:sp>
      <p:sp>
        <p:nvSpPr>
          <p:cNvPr id="3" name="Content Placeholder 2"/>
          <p:cNvSpPr>
            <a:spLocks noGrp="1"/>
          </p:cNvSpPr>
          <p:nvPr>
            <p:ph idx="1"/>
          </p:nvPr>
        </p:nvSpPr>
        <p:spPr>
          <a:xfrm>
            <a:off x="1066800" y="1837113"/>
            <a:ext cx="10058400" cy="4463934"/>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Start of term:</a:t>
            </a:r>
            <a:r>
              <a:rPr lang="en-GB" sz="1800" dirty="0">
                <a:effectLst/>
                <a:latin typeface="Calibri" panose="020F0502020204030204" pitchFamily="34" charset="0"/>
                <a:ea typeface="Times New Roman" panose="02020603050405020304" pitchFamily="18" charset="0"/>
              </a:rPr>
              <a:t> Monday 4</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January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Half term:</a:t>
            </a:r>
            <a:r>
              <a:rPr lang="en-GB" sz="1800" dirty="0">
                <a:effectLst/>
                <a:latin typeface="Calibri" panose="020F0502020204030204" pitchFamily="34" charset="0"/>
                <a:ea typeface="Times New Roman" panose="02020603050405020304" pitchFamily="18" charset="0"/>
              </a:rPr>
              <a:t> Monday 15</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to Friday </a:t>
            </a:r>
            <a:r>
              <a:rPr lang="en-GB" dirty="0">
                <a:latin typeface="Calibri" panose="020F0502020204030204" pitchFamily="34" charset="0"/>
                <a:ea typeface="Times New Roman" panose="02020603050405020304" pitchFamily="18" charset="0"/>
              </a:rPr>
              <a:t>19</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End of term:</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Thurs</a:t>
            </a:r>
            <a:r>
              <a:rPr lang="en-GB" sz="1800" dirty="0">
                <a:effectLst/>
                <a:latin typeface="Calibri" panose="020F0502020204030204" pitchFamily="34" charset="0"/>
                <a:ea typeface="Times New Roman" panose="02020603050405020304" pitchFamily="18" charset="0"/>
              </a:rPr>
              <a:t>day 25</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March 2027– </a:t>
            </a:r>
            <a:r>
              <a:rPr lang="en-GB" sz="1800" b="1" dirty="0">
                <a:effectLst/>
                <a:latin typeface="Calibri" panose="020F0502020204030204" pitchFamily="34" charset="0"/>
                <a:ea typeface="Times New Roman" panose="02020603050405020304" pitchFamily="18" charset="0"/>
              </a:rPr>
              <a:t>school closes at 1:30pm for pupils</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Spring break:</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Fri</a:t>
            </a:r>
            <a:r>
              <a:rPr lang="en-GB" sz="1800" dirty="0">
                <a:effectLst/>
                <a:latin typeface="Calibri" panose="020F0502020204030204" pitchFamily="34" charset="0"/>
                <a:ea typeface="Times New Roman" panose="02020603050405020304" pitchFamily="18" charset="0"/>
              </a:rPr>
              <a:t>day </a:t>
            </a:r>
            <a:r>
              <a:rPr lang="en-GB" dirty="0">
                <a:latin typeface="Calibri" panose="020F0502020204030204" pitchFamily="34" charset="0"/>
                <a:ea typeface="Times New Roman" panose="02020603050405020304" pitchFamily="18" charset="0"/>
              </a:rPr>
              <a:t>26</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March to Friday </a:t>
            </a:r>
            <a:r>
              <a:rPr lang="en-GB" dirty="0">
                <a:latin typeface="Calibri" panose="020F0502020204030204" pitchFamily="34" charset="0"/>
                <a:ea typeface="Times New Roman" panose="02020603050405020304" pitchFamily="18" charset="0"/>
              </a:rPr>
              <a:t>9</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April 2027</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In-service training day: </a:t>
            </a:r>
            <a:r>
              <a:rPr lang="en-GB" sz="1800" dirty="0">
                <a:effectLst/>
                <a:latin typeface="Calibri" panose="020F0502020204030204" pitchFamily="34" charset="0"/>
                <a:ea typeface="Times New Roman" panose="02020603050405020304" pitchFamily="18" charset="0"/>
              </a:rPr>
              <a:t>TBC</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Parents’ Consultation Meeting: </a:t>
            </a:r>
            <a:r>
              <a:rPr lang="en-GB" sz="1800" dirty="0">
                <a:effectLst/>
                <a:latin typeface="Calibri" panose="020F0502020204030204" pitchFamily="34" charset="0"/>
                <a:ea typeface="Times New Roman" panose="02020603050405020304" pitchFamily="18" charset="0"/>
              </a:rPr>
              <a:t>Wednesday 10</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2027</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55077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543711"/>
            <a:ext cx="10058400" cy="1371600"/>
          </a:xfrm>
        </p:spPr>
        <p:txBody>
          <a:bodyPr/>
          <a:lstStyle/>
          <a:p>
            <a:r>
              <a:rPr lang="en-GB" dirty="0">
                <a:latin typeface="Calibri" panose="020F0502020204030204" pitchFamily="34" charset="0"/>
                <a:cs typeface="Calibri" panose="020F0502020204030204" pitchFamily="34" charset="0"/>
              </a:rPr>
              <a:t>Summer Term 2027</a:t>
            </a:r>
          </a:p>
        </p:txBody>
      </p:sp>
      <p:sp>
        <p:nvSpPr>
          <p:cNvPr id="3" name="Content Placeholder 2"/>
          <p:cNvSpPr>
            <a:spLocks noGrp="1"/>
          </p:cNvSpPr>
          <p:nvPr>
            <p:ph idx="1"/>
          </p:nvPr>
        </p:nvSpPr>
        <p:spPr>
          <a:xfrm>
            <a:off x="1066800" y="1762911"/>
            <a:ext cx="10058400" cy="3931920"/>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Start of term:</a:t>
            </a:r>
            <a:r>
              <a:rPr lang="en-GB" sz="1800" dirty="0">
                <a:effectLst/>
                <a:latin typeface="Calibri" panose="020F0502020204030204" pitchFamily="34" charset="0"/>
                <a:ea typeface="Times New Roman" panose="02020603050405020304" pitchFamily="18" charset="0"/>
              </a:rPr>
              <a:t> Monday 12</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April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Half term:</a:t>
            </a:r>
            <a:r>
              <a:rPr lang="en-GB" sz="1800" dirty="0">
                <a:effectLst/>
                <a:latin typeface="Calibri" panose="020F0502020204030204" pitchFamily="34" charset="0"/>
                <a:ea typeface="Times New Roman" panose="02020603050405020304" pitchFamily="18" charset="0"/>
              </a:rPr>
              <a:t> Monday </a:t>
            </a:r>
            <a:r>
              <a:rPr lang="en-GB" dirty="0">
                <a:latin typeface="Calibri" panose="020F0502020204030204" pitchFamily="34" charset="0"/>
                <a:ea typeface="Times New Roman" panose="02020603050405020304" pitchFamily="18" charset="0"/>
              </a:rPr>
              <a:t>31</a:t>
            </a:r>
            <a:r>
              <a:rPr lang="en-GB" baseline="30000" dirty="0">
                <a:latin typeface="Calibri" panose="020F0502020204030204" pitchFamily="34" charset="0"/>
                <a:ea typeface="Times New Roman" panose="02020603050405020304" pitchFamily="18" charset="0"/>
              </a:rPr>
              <a:t>st</a:t>
            </a:r>
            <a:r>
              <a:rPr lang="en-GB" sz="1800" dirty="0">
                <a:effectLst/>
                <a:latin typeface="Calibri" panose="020F0502020204030204" pitchFamily="34" charset="0"/>
                <a:ea typeface="Times New Roman" panose="02020603050405020304" pitchFamily="18" charset="0"/>
              </a:rPr>
              <a:t> May to Friday 4</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June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End of term:</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Thursday 22</a:t>
            </a:r>
            <a:r>
              <a:rPr lang="en-GB" baseline="30000" dirty="0">
                <a:latin typeface="Calibri" panose="020F0502020204030204" pitchFamily="34" charset="0"/>
                <a:ea typeface="Times New Roman" panose="02020603050405020304" pitchFamily="18" charset="0"/>
              </a:rPr>
              <a:t>nd</a:t>
            </a:r>
            <a:r>
              <a:rPr lang="en-GB" sz="1800" dirty="0">
                <a:effectLst/>
                <a:latin typeface="Calibri" panose="020F0502020204030204" pitchFamily="34" charset="0"/>
                <a:ea typeface="Times New Roman" panose="02020603050405020304" pitchFamily="18" charset="0"/>
              </a:rPr>
              <a:t> July 2027 – </a:t>
            </a:r>
            <a:r>
              <a:rPr lang="en-GB" sz="1800" b="1" dirty="0">
                <a:effectLst/>
                <a:latin typeface="Calibri" panose="020F0502020204030204" pitchFamily="34" charset="0"/>
                <a:ea typeface="Times New Roman" panose="02020603050405020304" pitchFamily="18" charset="0"/>
              </a:rPr>
              <a:t>school closes at 1:30pm for pupils</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In-service training day: </a:t>
            </a:r>
            <a:r>
              <a:rPr lang="en-GB" sz="1800" dirty="0">
                <a:effectLst/>
                <a:latin typeface="Calibri" panose="020F0502020204030204" pitchFamily="34" charset="0"/>
                <a:ea typeface="Times New Roman" panose="02020603050405020304" pitchFamily="18" charset="0"/>
              </a:rPr>
              <a:t>TBC</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Open Evening: </a:t>
            </a:r>
            <a:r>
              <a:rPr lang="en-GB" sz="1800" dirty="0">
                <a:effectLst/>
                <a:latin typeface="Calibri" panose="020F0502020204030204" pitchFamily="34" charset="0"/>
                <a:ea typeface="Times New Roman" panose="02020603050405020304" pitchFamily="18" charset="0"/>
              </a:rPr>
              <a:t>Thursday </a:t>
            </a:r>
            <a:r>
              <a:rPr lang="en-GB" dirty="0">
                <a:latin typeface="Calibri" panose="020F0502020204030204" pitchFamily="34" charset="0"/>
                <a:ea typeface="Times New Roman" panose="02020603050405020304" pitchFamily="18" charset="0"/>
              </a:rPr>
              <a:t>8</a:t>
            </a:r>
            <a:r>
              <a:rPr lang="en-GB" baseline="30000" dirty="0">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July 2027 (TBC)</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155885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6803472" y="990787"/>
            <a:ext cx="4756557" cy="4876425"/>
          </a:xfrm>
          <a:prstGeom prst="rect">
            <a:avLst/>
          </a:prstGeom>
        </p:spPr>
      </p:pic>
      <p:sp>
        <p:nvSpPr>
          <p:cNvPr id="3" name="Content Placeholder 2">
            <a:extLst>
              <a:ext uri="{FF2B5EF4-FFF2-40B4-BE49-F238E27FC236}">
                <a16:creationId xmlns:a16="http://schemas.microsoft.com/office/drawing/2014/main" id="{B9AED45B-54FE-43AF-B5A2-C4F195C4EF98}"/>
              </a:ext>
            </a:extLst>
          </p:cNvPr>
          <p:cNvSpPr>
            <a:spLocks noGrp="1"/>
          </p:cNvSpPr>
          <p:nvPr>
            <p:ph idx="1"/>
          </p:nvPr>
        </p:nvSpPr>
        <p:spPr>
          <a:xfrm>
            <a:off x="781396" y="1862051"/>
            <a:ext cx="5594690" cy="4480560"/>
          </a:xfrm>
        </p:spPr>
        <p:txBody>
          <a:bodyPr>
            <a:normAutofit/>
          </a:bodyPr>
          <a:lstStyle/>
          <a:p>
            <a:pPr lvl="1"/>
            <a:r>
              <a:rPr lang="en-GB" sz="2000" dirty="0">
                <a:latin typeface="Calibri" panose="020F0502020204030204" pitchFamily="34" charset="0"/>
                <a:cs typeface="Calibri" panose="020F0502020204030204" pitchFamily="34" charset="0"/>
              </a:rPr>
              <a:t>All parents and carers need to keep informed about what is happening in school</a:t>
            </a:r>
          </a:p>
          <a:p>
            <a:pPr lvl="1"/>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is completely free to download and set-up is easy</a:t>
            </a:r>
          </a:p>
          <a:p>
            <a:pPr lvl="1"/>
            <a:r>
              <a:rPr lang="en-GB" sz="2000" dirty="0">
                <a:latin typeface="Calibri" panose="020F0502020204030204" pitchFamily="34" charset="0"/>
                <a:cs typeface="Calibri" panose="020F0502020204030204" pitchFamily="34" charset="0"/>
              </a:rPr>
              <a:t>Visit the App Store or Google play to download the free app and start receiving all the messages, letters and newsletters directly to your phone</a:t>
            </a:r>
          </a:p>
          <a:p>
            <a:pPr lvl="1"/>
            <a:r>
              <a:rPr lang="en-GB" sz="2000" dirty="0">
                <a:latin typeface="Calibri" panose="020F0502020204030204" pitchFamily="34" charset="0"/>
                <a:cs typeface="Calibri" panose="020F0502020204030204" pitchFamily="34" charset="0"/>
              </a:rPr>
              <a:t>Call the school office if you need any help setting it up</a:t>
            </a:r>
          </a:p>
          <a:p>
            <a:pPr lvl="1"/>
            <a:endParaRPr lang="en-GB" sz="2000" dirty="0"/>
          </a:p>
          <a:p>
            <a:pPr marL="274320" lvl="1" indent="0">
              <a:buNone/>
            </a:pPr>
            <a:endParaRPr lang="en-GB" sz="2000" dirty="0"/>
          </a:p>
          <a:p>
            <a:endParaRPr lang="en-GB" dirty="0"/>
          </a:p>
        </p:txBody>
      </p:sp>
      <p:sp>
        <p:nvSpPr>
          <p:cNvPr id="4" name="Title 1">
            <a:extLst>
              <a:ext uri="{FF2B5EF4-FFF2-40B4-BE49-F238E27FC236}">
                <a16:creationId xmlns:a16="http://schemas.microsoft.com/office/drawing/2014/main" id="{3C273A13-686B-4A37-9C2B-E4D36155B46F}"/>
              </a:ext>
            </a:extLst>
          </p:cNvPr>
          <p:cNvSpPr>
            <a:spLocks noGrp="1"/>
          </p:cNvSpPr>
          <p:nvPr>
            <p:ph type="title"/>
          </p:nvPr>
        </p:nvSpPr>
        <p:spPr>
          <a:xfrm>
            <a:off x="1175857" y="418837"/>
            <a:ext cx="10058400" cy="1371600"/>
          </a:xfrm>
        </p:spPr>
        <p:txBody>
          <a:bodyPr/>
          <a:lstStyle/>
          <a:p>
            <a:r>
              <a:rPr lang="en-GB" dirty="0">
                <a:latin typeface="Calibri" panose="020F0502020204030204" pitchFamily="34" charset="0"/>
                <a:cs typeface="Calibri" panose="020F0502020204030204" pitchFamily="34" charset="0"/>
              </a:rPr>
              <a:t>Parent Hub</a:t>
            </a:r>
          </a:p>
        </p:txBody>
      </p:sp>
    </p:spTree>
    <p:extLst>
      <p:ext uri="{BB962C8B-B14F-4D97-AF65-F5344CB8AC3E}">
        <p14:creationId xmlns:p14="http://schemas.microsoft.com/office/powerpoint/2010/main" val="12017832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7942" y="0"/>
            <a:ext cx="11876116" cy="6857999"/>
          </a:xfrm>
          <a:prstGeom prst="rect">
            <a:avLst/>
          </a:prstGeom>
        </p:spPr>
      </p:pic>
    </p:spTree>
    <p:extLst>
      <p:ext uri="{BB962C8B-B14F-4D97-AF65-F5344CB8AC3E}">
        <p14:creationId xmlns:p14="http://schemas.microsoft.com/office/powerpoint/2010/main" val="310986422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Custom 4">
      <a:dk1>
        <a:sysClr val="windowText" lastClr="000000"/>
      </a:dk1>
      <a:lt1>
        <a:sysClr val="window" lastClr="FFFFFF"/>
      </a:lt1>
      <a:dk2>
        <a:srgbClr val="242852"/>
      </a:dk2>
      <a:lt2>
        <a:srgbClr val="FFFFFF"/>
      </a:lt2>
      <a:accent1>
        <a:srgbClr val="4A66AC"/>
      </a:accent1>
      <a:accent2>
        <a:srgbClr val="629DD1"/>
      </a:accent2>
      <a:accent3>
        <a:srgbClr val="297FD5"/>
      </a:accent3>
      <a:accent4>
        <a:srgbClr val="7F8FA9"/>
      </a:accent4>
      <a:accent5>
        <a:srgbClr val="5AA2AE"/>
      </a:accent5>
      <a:accent6>
        <a:srgbClr val="9D90A0"/>
      </a:accent6>
      <a:hlink>
        <a:srgbClr val="4A66AC"/>
      </a:hlink>
      <a:folHlink>
        <a:srgbClr val="4A66AC"/>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docProps/app.xml><?xml version="1.0" encoding="utf-8"?>
<Properties xmlns="http://schemas.openxmlformats.org/officeDocument/2006/extended-properties" xmlns:vt="http://schemas.openxmlformats.org/officeDocument/2006/docPropsVTypes">
  <Template/>
  <TotalTime>1276</TotalTime>
  <Words>2244</Words>
  <Application>Microsoft Office PowerPoint</Application>
  <PresentationFormat>Widescreen</PresentationFormat>
  <Paragraphs>216</Paragraphs>
  <Slides>25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Courier New</vt:lpstr>
      <vt:lpstr>Garamond</vt:lpstr>
      <vt:lpstr>Symbol</vt:lpstr>
      <vt:lpstr>Times New Roman</vt:lpstr>
      <vt:lpstr>Savon</vt:lpstr>
      <vt:lpstr>Meet The Teacher</vt:lpstr>
      <vt:lpstr>Welcome to Year 3</vt:lpstr>
      <vt:lpstr>Behaviour</vt:lpstr>
      <vt:lpstr>Communication</vt:lpstr>
      <vt:lpstr>The School Day</vt:lpstr>
      <vt:lpstr>Attendance</vt:lpstr>
      <vt:lpstr>Every Lesson Counts!</vt:lpstr>
      <vt:lpstr>PowerPoint Presentation</vt:lpstr>
      <vt:lpstr>Absence</vt:lpstr>
      <vt:lpstr>Playtime and Lunchtime</vt:lpstr>
      <vt:lpstr>Pupil Premium Funding</vt:lpstr>
      <vt:lpstr>Before- and After-School Clubs</vt:lpstr>
      <vt:lpstr>Curriculum</vt:lpstr>
      <vt:lpstr>Curriculum</vt:lpstr>
      <vt:lpstr>Uniform</vt:lpstr>
      <vt:lpstr>Homework</vt:lpstr>
      <vt:lpstr>Online Safety and the School Website</vt:lpstr>
      <vt:lpstr>Mobile Phones </vt:lpstr>
      <vt:lpstr>Eating Healthily: Small Changes Makes a Big Difference</vt:lpstr>
      <vt:lpstr>Key Dates</vt:lpstr>
      <vt:lpstr>Autumn Term 2026</vt:lpstr>
      <vt:lpstr>Spring Term 2027</vt:lpstr>
      <vt:lpstr>Summer Term 2027</vt:lpstr>
      <vt:lpstr>Parent Hub</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T.Bhesania@CLRP.Clevelandroadpri.Uk</dc:creator>
  <cp:lastModifiedBy>A.Cazac</cp:lastModifiedBy>
  <cp:revision>103</cp:revision>
  <cp:lastPrinted>2021-09-03T13:21:16Z</cp:lastPrinted>
  <dcterms:created xsi:type="dcterms:W3CDTF">2017-09-12T14:28:49Z</dcterms:created>
  <dcterms:modified xsi:type="dcterms:W3CDTF">2026-09-07T14:59:06Z</dcterms:modified>
</cp:coreProperties>
</file>